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5" r:id="rId1"/>
    <p:sldMasterId id="2147483747" r:id="rId2"/>
  </p:sldMasterIdLst>
  <p:notesMasterIdLst>
    <p:notesMasterId r:id="rId15"/>
  </p:notesMasterIdLst>
  <p:handoutMasterIdLst>
    <p:handoutMasterId r:id="rId16"/>
  </p:handoutMasterIdLst>
  <p:sldIdLst>
    <p:sldId id="850" r:id="rId3"/>
    <p:sldId id="851" r:id="rId4"/>
    <p:sldId id="852" r:id="rId5"/>
    <p:sldId id="853" r:id="rId6"/>
    <p:sldId id="839" r:id="rId7"/>
    <p:sldId id="854" r:id="rId8"/>
    <p:sldId id="855" r:id="rId9"/>
    <p:sldId id="841" r:id="rId10"/>
    <p:sldId id="856" r:id="rId11"/>
    <p:sldId id="857" r:id="rId12"/>
    <p:sldId id="859" r:id="rId13"/>
    <p:sldId id="5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502"/>
    <a:srgbClr val="000000"/>
    <a:srgbClr val="005BB5"/>
    <a:srgbClr val="83888E"/>
    <a:srgbClr val="46494F"/>
    <a:srgbClr val="09589B"/>
    <a:srgbClr val="082C4E"/>
    <a:srgbClr val="7F7F7F"/>
    <a:srgbClr val="1C94D2"/>
    <a:srgbClr val="016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188" autoAdjust="0"/>
    <p:restoredTop sz="91485" autoAdjust="0"/>
  </p:normalViewPr>
  <p:slideViewPr>
    <p:cSldViewPr snapToGrid="0" snapToObjects="1">
      <p:cViewPr varScale="1">
        <p:scale>
          <a:sx n="77" d="100"/>
          <a:sy n="77" d="100"/>
        </p:scale>
        <p:origin x="77" y="3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 snapToGrid="0" snapToObjects="1">
      <p:cViewPr varScale="1">
        <p:scale>
          <a:sx n="249" d="100"/>
          <a:sy n="249" d="100"/>
        </p:scale>
        <p:origin x="2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B66C5-506F-E84B-BAA8-D37CFB53A7BD}" type="datetimeFigureOut">
              <a:rPr lang="en-US" smtClean="0"/>
              <a:t>21-Dec-18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6937-A7FC-EB42-840C-14DAEC296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48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71F68-CD23-AA48-AD80-B6C70AC6A79F}" type="datetimeFigureOut">
              <a:rPr lang="en-US" smtClean="0"/>
              <a:t>21-Dec-18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E34D68-8857-5A41-94FA-9A368DA3B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15" y="0"/>
            <a:ext cx="1223644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57"/>
            <a:ext cx="6607470" cy="68344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121165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63" y="2867179"/>
            <a:ext cx="3455074" cy="1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15" y="0"/>
            <a:ext cx="1223644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557"/>
            <a:ext cx="6607470" cy="683444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24000" y="180753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2627" y="5229839"/>
            <a:ext cx="5376672" cy="548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i="0" cap="none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z="2400" dirty="0">
                <a:solidFill>
                  <a:srgbClr val="81B9DD"/>
                </a:solidFill>
                <a:latin typeface="Franklin Gothic Demi" charset="0"/>
                <a:ea typeface="Franklin Gothic Demi" charset="0"/>
                <a:cs typeface="Franklin Gothic Demi" charset="0"/>
              </a:rPr>
              <a:t>Speaker Name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61963" y="564197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0" i="0" cap="none" baseline="0">
                <a:solidFill>
                  <a:schemeClr val="bg2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Speaker Title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61963" y="6190615"/>
            <a:ext cx="5376862" cy="411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(optional)</a:t>
            </a:r>
          </a:p>
        </p:txBody>
      </p:sp>
    </p:spTree>
    <p:extLst>
      <p:ext uri="{BB962C8B-B14F-4D97-AF65-F5344CB8AC3E}">
        <p14:creationId xmlns:p14="http://schemas.microsoft.com/office/powerpoint/2010/main" val="951822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4437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13066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80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23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440032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165669"/>
            <a:ext cx="1219200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40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02632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cap="none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8463" y="2867179"/>
            <a:ext cx="3455074" cy="112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78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es Kickoff 2013 PPT slide-4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4723321"/>
            <a:ext cx="12192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416" y="5005897"/>
            <a:ext cx="7550317" cy="508001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5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5839" y="6239163"/>
            <a:ext cx="2451096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AutoShape 3"/>
          <p:cNvSpPr>
            <a:spLocks noChangeAspect="1" noChangeArrowheads="1" noTextEdit="1"/>
          </p:cNvSpPr>
          <p:nvPr userDrawn="1"/>
        </p:nvSpPr>
        <p:spPr bwMode="auto">
          <a:xfrm>
            <a:off x="8009467" y="255589"/>
            <a:ext cx="418253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8867" y="5377374"/>
            <a:ext cx="7531100" cy="519113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AutoShape 10"/>
          <p:cNvSpPr>
            <a:spLocks noChangeAspect="1" noChangeArrowheads="1" noTextEdit="1"/>
          </p:cNvSpPr>
          <p:nvPr userDrawn="1"/>
        </p:nvSpPr>
        <p:spPr bwMode="auto">
          <a:xfrm>
            <a:off x="7954434" y="257176"/>
            <a:ext cx="42375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43467" y="1436257"/>
            <a:ext cx="7507111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40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4916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ales Kickoff 2013 PPT segue 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0" y="5190067"/>
            <a:ext cx="12192000" cy="1667932"/>
          </a:xfrm>
          <a:prstGeom prst="rect">
            <a:avLst/>
          </a:prstGeom>
          <a:solidFill>
            <a:srgbClr val="0055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241" y="2324100"/>
            <a:ext cx="9456560" cy="2713567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600"/>
              </a:spcBef>
              <a:buNone/>
              <a:defRPr lang="en-US" sz="6000" b="1" kern="1200" dirty="0" smtClean="0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544488" y="6589245"/>
            <a:ext cx="609600" cy="214024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019C6E6-8982-405B-A92C-3F86EADB6321}" type="slidenum">
              <a:rPr lang="en-US" sz="1000" b="1" smtClean="0">
                <a:solidFill>
                  <a:srgbClr val="FFFFFF">
                    <a:lumMod val="85000"/>
                  </a:srgbClr>
                </a:solidFill>
              </a:rPr>
              <a:pPr>
                <a:defRPr/>
              </a:pPr>
              <a:t>‹#›</a:t>
            </a:fld>
            <a:endParaRPr lang="en-US" sz="1000" b="1" dirty="0">
              <a:solidFill>
                <a:srgbClr val="FFFFFF">
                  <a:lumMod val="85000"/>
                </a:srgb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537151" y="381701"/>
            <a:ext cx="2399975" cy="293796"/>
            <a:chOff x="-1547555" y="4178683"/>
            <a:chExt cx="5217785" cy="851660"/>
          </a:xfrm>
        </p:grpSpPr>
        <p:sp>
          <p:nvSpPr>
            <p:cNvPr id="21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5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rgbClr val="0070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6948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36800" y="895063"/>
            <a:ext cx="75184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4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0" y="1247054"/>
            <a:ext cx="54864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084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276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800100"/>
            <a:ext cx="10989733" cy="406400"/>
          </a:xfrm>
        </p:spPr>
        <p:txBody>
          <a:bodyPr/>
          <a:lstStyle>
            <a:lvl1pPr marL="0" indent="0">
              <a:buNone/>
              <a:defRPr sz="2000" b="1" i="1" baseline="0"/>
            </a:lvl1pPr>
          </a:lstStyle>
          <a:p>
            <a:pPr lvl="0"/>
            <a:r>
              <a:rPr lang="en-US" dirty="0"/>
              <a:t>Click to add a subtitle</a:t>
            </a:r>
          </a:p>
        </p:txBody>
      </p:sp>
    </p:spTree>
    <p:extLst>
      <p:ext uri="{BB962C8B-B14F-4D97-AF65-F5344CB8AC3E}">
        <p14:creationId xmlns:p14="http://schemas.microsoft.com/office/powerpoint/2010/main" val="450737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6192"/>
          </a:xfrm>
        </p:spPr>
        <p:txBody>
          <a:bodyPr anchor="ctr">
            <a:normAutofit/>
          </a:bodyPr>
          <a:lstStyle>
            <a:lvl1pPr algn="l" defTabSz="914400" rtl="0" eaLnBrk="1" latinLnBrk="0" hangingPunct="1">
              <a:spcBef>
                <a:spcPts val="600"/>
              </a:spcBef>
              <a:buNone/>
              <a:defRPr lang="en-US" sz="36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491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ales Kickoff 2013 PPT segue slid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3064984" y="3057648"/>
            <a:ext cx="6033995" cy="738660"/>
            <a:chOff x="-1547555" y="4178683"/>
            <a:chExt cx="5217785" cy="851660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auto">
            <a:xfrm>
              <a:off x="-1547555" y="4178683"/>
              <a:ext cx="808544" cy="851660"/>
            </a:xfrm>
            <a:custGeom>
              <a:avLst/>
              <a:gdLst/>
              <a:ahLst/>
              <a:cxnLst>
                <a:cxn ang="0">
                  <a:pos x="51" y="800"/>
                </a:cxn>
                <a:cxn ang="0">
                  <a:pos x="486" y="800"/>
                </a:cxn>
                <a:cxn ang="0">
                  <a:pos x="636" y="775"/>
                </a:cxn>
                <a:cxn ang="0">
                  <a:pos x="678" y="690"/>
                </a:cxn>
                <a:cxn ang="0">
                  <a:pos x="620" y="581"/>
                </a:cxn>
                <a:cxn ang="0">
                  <a:pos x="511" y="564"/>
                </a:cxn>
                <a:cxn ang="0">
                  <a:pos x="335" y="564"/>
                </a:cxn>
                <a:cxn ang="0">
                  <a:pos x="93" y="505"/>
                </a:cxn>
                <a:cxn ang="0">
                  <a:pos x="0" y="287"/>
                </a:cxn>
                <a:cxn ang="0">
                  <a:pos x="168" y="17"/>
                </a:cxn>
                <a:cxn ang="0">
                  <a:pos x="377" y="0"/>
                </a:cxn>
                <a:cxn ang="0">
                  <a:pos x="854" y="0"/>
                </a:cxn>
                <a:cxn ang="0">
                  <a:pos x="854" y="169"/>
                </a:cxn>
                <a:cxn ang="0">
                  <a:pos x="427" y="169"/>
                </a:cxn>
                <a:cxn ang="0">
                  <a:pos x="293" y="177"/>
                </a:cxn>
                <a:cxn ang="0">
                  <a:pos x="226" y="278"/>
                </a:cxn>
                <a:cxn ang="0">
                  <a:pos x="285" y="379"/>
                </a:cxn>
                <a:cxn ang="0">
                  <a:pos x="410" y="396"/>
                </a:cxn>
                <a:cxn ang="0">
                  <a:pos x="561" y="396"/>
                </a:cxn>
                <a:cxn ang="0">
                  <a:pos x="837" y="472"/>
                </a:cxn>
                <a:cxn ang="0">
                  <a:pos x="912" y="690"/>
                </a:cxn>
                <a:cxn ang="0">
                  <a:pos x="787" y="934"/>
                </a:cxn>
                <a:cxn ang="0">
                  <a:pos x="536" y="976"/>
                </a:cxn>
                <a:cxn ang="0">
                  <a:pos x="51" y="976"/>
                </a:cxn>
                <a:cxn ang="0">
                  <a:pos x="51" y="800"/>
                </a:cxn>
              </a:cxnLst>
              <a:rect l="0" t="0" r="r" b="b"/>
              <a:pathLst>
                <a:path w="912" h="976">
                  <a:moveTo>
                    <a:pt x="51" y="800"/>
                  </a:moveTo>
                  <a:cubicBezTo>
                    <a:pt x="486" y="800"/>
                    <a:pt x="486" y="800"/>
                    <a:pt x="486" y="800"/>
                  </a:cubicBezTo>
                  <a:cubicBezTo>
                    <a:pt x="569" y="800"/>
                    <a:pt x="611" y="791"/>
                    <a:pt x="636" y="775"/>
                  </a:cubicBezTo>
                  <a:cubicBezTo>
                    <a:pt x="661" y="758"/>
                    <a:pt x="678" y="724"/>
                    <a:pt x="678" y="690"/>
                  </a:cubicBezTo>
                  <a:cubicBezTo>
                    <a:pt x="678" y="640"/>
                    <a:pt x="661" y="606"/>
                    <a:pt x="620" y="581"/>
                  </a:cubicBezTo>
                  <a:cubicBezTo>
                    <a:pt x="595" y="573"/>
                    <a:pt x="561" y="564"/>
                    <a:pt x="511" y="564"/>
                  </a:cubicBezTo>
                  <a:cubicBezTo>
                    <a:pt x="335" y="564"/>
                    <a:pt x="335" y="564"/>
                    <a:pt x="335" y="564"/>
                  </a:cubicBezTo>
                  <a:cubicBezTo>
                    <a:pt x="218" y="564"/>
                    <a:pt x="143" y="547"/>
                    <a:pt x="93" y="505"/>
                  </a:cubicBezTo>
                  <a:cubicBezTo>
                    <a:pt x="34" y="446"/>
                    <a:pt x="0" y="371"/>
                    <a:pt x="0" y="287"/>
                  </a:cubicBezTo>
                  <a:cubicBezTo>
                    <a:pt x="0" y="160"/>
                    <a:pt x="67" y="51"/>
                    <a:pt x="168" y="17"/>
                  </a:cubicBezTo>
                  <a:cubicBezTo>
                    <a:pt x="210" y="0"/>
                    <a:pt x="268" y="0"/>
                    <a:pt x="377" y="0"/>
                  </a:cubicBezTo>
                  <a:cubicBezTo>
                    <a:pt x="854" y="0"/>
                    <a:pt x="854" y="0"/>
                    <a:pt x="854" y="0"/>
                  </a:cubicBezTo>
                  <a:cubicBezTo>
                    <a:pt x="854" y="169"/>
                    <a:pt x="854" y="169"/>
                    <a:pt x="854" y="169"/>
                  </a:cubicBezTo>
                  <a:cubicBezTo>
                    <a:pt x="427" y="169"/>
                    <a:pt x="427" y="169"/>
                    <a:pt x="427" y="169"/>
                  </a:cubicBezTo>
                  <a:cubicBezTo>
                    <a:pt x="335" y="177"/>
                    <a:pt x="327" y="177"/>
                    <a:pt x="293" y="177"/>
                  </a:cubicBezTo>
                  <a:cubicBezTo>
                    <a:pt x="251" y="194"/>
                    <a:pt x="226" y="228"/>
                    <a:pt x="226" y="278"/>
                  </a:cubicBezTo>
                  <a:cubicBezTo>
                    <a:pt x="226" y="329"/>
                    <a:pt x="251" y="362"/>
                    <a:pt x="285" y="379"/>
                  </a:cubicBezTo>
                  <a:cubicBezTo>
                    <a:pt x="310" y="388"/>
                    <a:pt x="335" y="396"/>
                    <a:pt x="410" y="396"/>
                  </a:cubicBezTo>
                  <a:cubicBezTo>
                    <a:pt x="561" y="396"/>
                    <a:pt x="561" y="396"/>
                    <a:pt x="561" y="396"/>
                  </a:cubicBezTo>
                  <a:cubicBezTo>
                    <a:pt x="703" y="396"/>
                    <a:pt x="779" y="413"/>
                    <a:pt x="837" y="472"/>
                  </a:cubicBezTo>
                  <a:cubicBezTo>
                    <a:pt x="879" y="514"/>
                    <a:pt x="912" y="606"/>
                    <a:pt x="912" y="690"/>
                  </a:cubicBezTo>
                  <a:cubicBezTo>
                    <a:pt x="912" y="791"/>
                    <a:pt x="862" y="884"/>
                    <a:pt x="787" y="934"/>
                  </a:cubicBezTo>
                  <a:cubicBezTo>
                    <a:pt x="737" y="968"/>
                    <a:pt x="678" y="976"/>
                    <a:pt x="536" y="976"/>
                  </a:cubicBezTo>
                  <a:cubicBezTo>
                    <a:pt x="51" y="976"/>
                    <a:pt x="51" y="976"/>
                    <a:pt x="51" y="976"/>
                  </a:cubicBezTo>
                  <a:cubicBezTo>
                    <a:pt x="51" y="800"/>
                    <a:pt x="51" y="800"/>
                    <a:pt x="51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7" name="Freeform 5"/>
            <p:cNvSpPr>
              <a:spLocks noEditPoints="1"/>
            </p:cNvSpPr>
            <p:nvPr userDrawn="1"/>
          </p:nvSpPr>
          <p:spPr bwMode="auto">
            <a:xfrm>
              <a:off x="-674327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19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74361" y="4178683"/>
              <a:ext cx="776199" cy="851660"/>
            </a:xfrm>
            <a:custGeom>
              <a:avLst/>
              <a:gdLst/>
              <a:ahLst/>
              <a:cxnLst>
                <a:cxn ang="0">
                  <a:pos x="212" y="976"/>
                </a:cxn>
                <a:cxn ang="0">
                  <a:pos x="0" y="976"/>
                </a:cxn>
                <a:cxn ang="0">
                  <a:pos x="0" y="0"/>
                </a:cxn>
                <a:cxn ang="0">
                  <a:pos x="491" y="0"/>
                </a:cxn>
                <a:cxn ang="0">
                  <a:pos x="787" y="85"/>
                </a:cxn>
                <a:cxn ang="0">
                  <a:pos x="880" y="312"/>
                </a:cxn>
                <a:cxn ang="0">
                  <a:pos x="770" y="573"/>
                </a:cxn>
                <a:cxn ang="0">
                  <a:pos x="550" y="632"/>
                </a:cxn>
                <a:cxn ang="0">
                  <a:pos x="212" y="632"/>
                </a:cxn>
                <a:cxn ang="0">
                  <a:pos x="212" y="976"/>
                </a:cxn>
                <a:cxn ang="0">
                  <a:pos x="500" y="455"/>
                </a:cxn>
                <a:cxn ang="0">
                  <a:pos x="610" y="430"/>
                </a:cxn>
                <a:cxn ang="0">
                  <a:pos x="652" y="312"/>
                </a:cxn>
                <a:cxn ang="0">
                  <a:pos x="576" y="177"/>
                </a:cxn>
                <a:cxn ang="0">
                  <a:pos x="500" y="169"/>
                </a:cxn>
                <a:cxn ang="0">
                  <a:pos x="212" y="169"/>
                </a:cxn>
                <a:cxn ang="0">
                  <a:pos x="212" y="455"/>
                </a:cxn>
                <a:cxn ang="0">
                  <a:pos x="500" y="455"/>
                </a:cxn>
              </a:cxnLst>
              <a:rect l="0" t="0" r="r" b="b"/>
              <a:pathLst>
                <a:path w="880" h="976">
                  <a:moveTo>
                    <a:pt x="212" y="976"/>
                  </a:moveTo>
                  <a:cubicBezTo>
                    <a:pt x="0" y="976"/>
                    <a:pt x="0" y="976"/>
                    <a:pt x="0" y="9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1" y="0"/>
                    <a:pt x="491" y="0"/>
                    <a:pt x="491" y="0"/>
                  </a:cubicBezTo>
                  <a:cubicBezTo>
                    <a:pt x="669" y="0"/>
                    <a:pt x="728" y="17"/>
                    <a:pt x="787" y="85"/>
                  </a:cubicBezTo>
                  <a:cubicBezTo>
                    <a:pt x="847" y="152"/>
                    <a:pt x="880" y="228"/>
                    <a:pt x="880" y="312"/>
                  </a:cubicBezTo>
                  <a:cubicBezTo>
                    <a:pt x="880" y="421"/>
                    <a:pt x="838" y="514"/>
                    <a:pt x="770" y="573"/>
                  </a:cubicBezTo>
                  <a:cubicBezTo>
                    <a:pt x="711" y="615"/>
                    <a:pt x="660" y="632"/>
                    <a:pt x="550" y="632"/>
                  </a:cubicBezTo>
                  <a:cubicBezTo>
                    <a:pt x="212" y="632"/>
                    <a:pt x="212" y="632"/>
                    <a:pt x="212" y="632"/>
                  </a:cubicBezTo>
                  <a:cubicBezTo>
                    <a:pt x="212" y="976"/>
                    <a:pt x="212" y="976"/>
                    <a:pt x="212" y="976"/>
                  </a:cubicBezTo>
                  <a:close/>
                  <a:moveTo>
                    <a:pt x="500" y="455"/>
                  </a:moveTo>
                  <a:cubicBezTo>
                    <a:pt x="550" y="455"/>
                    <a:pt x="584" y="455"/>
                    <a:pt x="610" y="430"/>
                  </a:cubicBezTo>
                  <a:cubicBezTo>
                    <a:pt x="635" y="413"/>
                    <a:pt x="652" y="362"/>
                    <a:pt x="652" y="312"/>
                  </a:cubicBezTo>
                  <a:cubicBezTo>
                    <a:pt x="652" y="244"/>
                    <a:pt x="627" y="194"/>
                    <a:pt x="576" y="177"/>
                  </a:cubicBezTo>
                  <a:cubicBezTo>
                    <a:pt x="559" y="177"/>
                    <a:pt x="534" y="169"/>
                    <a:pt x="500" y="169"/>
                  </a:cubicBezTo>
                  <a:cubicBezTo>
                    <a:pt x="212" y="169"/>
                    <a:pt x="212" y="169"/>
                    <a:pt x="212" y="169"/>
                  </a:cubicBezTo>
                  <a:cubicBezTo>
                    <a:pt x="212" y="455"/>
                    <a:pt x="212" y="455"/>
                    <a:pt x="212" y="455"/>
                  </a:cubicBezTo>
                  <a:cubicBezTo>
                    <a:pt x="500" y="455"/>
                    <a:pt x="500" y="455"/>
                    <a:pt x="500" y="45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1126021" y="4178683"/>
              <a:ext cx="711516" cy="851660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49" y="79"/>
                </a:cxn>
                <a:cxn ang="0">
                  <a:pos x="49" y="46"/>
                </a:cxn>
                <a:cxn ang="0">
                  <a:pos x="17" y="46"/>
                </a:cxn>
                <a:cxn ang="0">
                  <a:pos x="17" y="79"/>
                </a:cxn>
                <a:cxn ang="0">
                  <a:pos x="0" y="7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17" y="32"/>
                </a:cxn>
                <a:cxn ang="0">
                  <a:pos x="49" y="32"/>
                </a:cxn>
                <a:cxn ang="0">
                  <a:pos x="49" y="0"/>
                </a:cxn>
                <a:cxn ang="0">
                  <a:pos x="66" y="0"/>
                </a:cxn>
                <a:cxn ang="0">
                  <a:pos x="66" y="79"/>
                </a:cxn>
                <a:cxn ang="0">
                  <a:pos x="66" y="79"/>
                </a:cxn>
              </a:cxnLst>
              <a:rect l="0" t="0" r="r" b="b"/>
              <a:pathLst>
                <a:path w="66" h="79">
                  <a:moveTo>
                    <a:pt x="66" y="79"/>
                  </a:moveTo>
                  <a:lnTo>
                    <a:pt x="49" y="79"/>
                  </a:lnTo>
                  <a:lnTo>
                    <a:pt x="49" y="46"/>
                  </a:lnTo>
                  <a:lnTo>
                    <a:pt x="17" y="46"/>
                  </a:lnTo>
                  <a:lnTo>
                    <a:pt x="17" y="79"/>
                  </a:lnTo>
                  <a:lnTo>
                    <a:pt x="0" y="7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49" y="32"/>
                  </a:lnTo>
                  <a:lnTo>
                    <a:pt x="49" y="0"/>
                  </a:lnTo>
                  <a:lnTo>
                    <a:pt x="66" y="0"/>
                  </a:lnTo>
                  <a:lnTo>
                    <a:pt x="66" y="79"/>
                  </a:lnTo>
                  <a:lnTo>
                    <a:pt x="66" y="7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945342" y="4178683"/>
              <a:ext cx="851667" cy="851660"/>
            </a:xfrm>
            <a:custGeom>
              <a:avLst/>
              <a:gdLst/>
              <a:ahLst/>
              <a:cxnLst>
                <a:cxn ang="0">
                  <a:pos x="868" y="151"/>
                </a:cxn>
                <a:cxn ang="0">
                  <a:pos x="960" y="501"/>
                </a:cxn>
                <a:cxn ang="0">
                  <a:pos x="809" y="893"/>
                </a:cxn>
                <a:cxn ang="0">
                  <a:pos x="497" y="976"/>
                </a:cxn>
                <a:cxn ang="0">
                  <a:pos x="85" y="810"/>
                </a:cxn>
                <a:cxn ang="0">
                  <a:pos x="0" y="493"/>
                </a:cxn>
                <a:cxn ang="0">
                  <a:pos x="144" y="92"/>
                </a:cxn>
                <a:cxn ang="0">
                  <a:pos x="480" y="0"/>
                </a:cxn>
                <a:cxn ang="0">
                  <a:pos x="868" y="151"/>
                </a:cxn>
                <a:cxn ang="0">
                  <a:pos x="270" y="259"/>
                </a:cxn>
                <a:cxn ang="0">
                  <a:pos x="228" y="484"/>
                </a:cxn>
                <a:cxn ang="0">
                  <a:pos x="480" y="818"/>
                </a:cxn>
                <a:cxn ang="0">
                  <a:pos x="733" y="493"/>
                </a:cxn>
                <a:cxn ang="0">
                  <a:pos x="480" y="167"/>
                </a:cxn>
                <a:cxn ang="0">
                  <a:pos x="270" y="259"/>
                </a:cxn>
              </a:cxnLst>
              <a:rect l="0" t="0" r="r" b="b"/>
              <a:pathLst>
                <a:path w="960" h="976">
                  <a:moveTo>
                    <a:pt x="868" y="151"/>
                  </a:moveTo>
                  <a:cubicBezTo>
                    <a:pt x="927" y="226"/>
                    <a:pt x="960" y="351"/>
                    <a:pt x="960" y="501"/>
                  </a:cubicBezTo>
                  <a:cubicBezTo>
                    <a:pt x="960" y="676"/>
                    <a:pt x="910" y="810"/>
                    <a:pt x="809" y="893"/>
                  </a:cubicBezTo>
                  <a:cubicBezTo>
                    <a:pt x="742" y="951"/>
                    <a:pt x="624" y="976"/>
                    <a:pt x="497" y="976"/>
                  </a:cubicBezTo>
                  <a:cubicBezTo>
                    <a:pt x="312" y="976"/>
                    <a:pt x="160" y="918"/>
                    <a:pt x="85" y="810"/>
                  </a:cubicBezTo>
                  <a:cubicBezTo>
                    <a:pt x="26" y="726"/>
                    <a:pt x="0" y="626"/>
                    <a:pt x="0" y="493"/>
                  </a:cubicBezTo>
                  <a:cubicBezTo>
                    <a:pt x="0" y="309"/>
                    <a:pt x="51" y="167"/>
                    <a:pt x="144" y="92"/>
                  </a:cubicBezTo>
                  <a:cubicBezTo>
                    <a:pt x="228" y="34"/>
                    <a:pt x="346" y="0"/>
                    <a:pt x="480" y="0"/>
                  </a:cubicBezTo>
                  <a:cubicBezTo>
                    <a:pt x="657" y="0"/>
                    <a:pt x="792" y="51"/>
                    <a:pt x="868" y="151"/>
                  </a:cubicBezTo>
                  <a:close/>
                  <a:moveTo>
                    <a:pt x="270" y="259"/>
                  </a:moveTo>
                  <a:cubicBezTo>
                    <a:pt x="245" y="309"/>
                    <a:pt x="228" y="384"/>
                    <a:pt x="228" y="484"/>
                  </a:cubicBezTo>
                  <a:cubicBezTo>
                    <a:pt x="228" y="718"/>
                    <a:pt x="304" y="818"/>
                    <a:pt x="480" y="818"/>
                  </a:cubicBezTo>
                  <a:cubicBezTo>
                    <a:pt x="657" y="818"/>
                    <a:pt x="733" y="718"/>
                    <a:pt x="733" y="493"/>
                  </a:cubicBezTo>
                  <a:cubicBezTo>
                    <a:pt x="733" y="267"/>
                    <a:pt x="657" y="167"/>
                    <a:pt x="480" y="167"/>
                  </a:cubicBezTo>
                  <a:cubicBezTo>
                    <a:pt x="388" y="167"/>
                    <a:pt x="312" y="201"/>
                    <a:pt x="270" y="25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2850908" y="4178683"/>
              <a:ext cx="819322" cy="851660"/>
            </a:xfrm>
            <a:custGeom>
              <a:avLst/>
              <a:gdLst/>
              <a:ahLst/>
              <a:cxnLst>
                <a:cxn ang="0">
                  <a:pos x="52" y="800"/>
                </a:cxn>
                <a:cxn ang="0">
                  <a:pos x="503" y="800"/>
                </a:cxn>
                <a:cxn ang="0">
                  <a:pos x="648" y="775"/>
                </a:cxn>
                <a:cxn ang="0">
                  <a:pos x="699" y="690"/>
                </a:cxn>
                <a:cxn ang="0">
                  <a:pos x="630" y="581"/>
                </a:cxn>
                <a:cxn ang="0">
                  <a:pos x="528" y="564"/>
                </a:cxn>
                <a:cxn ang="0">
                  <a:pos x="341" y="564"/>
                </a:cxn>
                <a:cxn ang="0">
                  <a:pos x="94" y="505"/>
                </a:cxn>
                <a:cxn ang="0">
                  <a:pos x="0" y="287"/>
                </a:cxn>
                <a:cxn ang="0">
                  <a:pos x="171" y="17"/>
                </a:cxn>
                <a:cxn ang="0">
                  <a:pos x="384" y="0"/>
                </a:cxn>
                <a:cxn ang="0">
                  <a:pos x="877" y="0"/>
                </a:cxn>
                <a:cxn ang="0">
                  <a:pos x="877" y="169"/>
                </a:cxn>
                <a:cxn ang="0">
                  <a:pos x="435" y="169"/>
                </a:cxn>
                <a:cxn ang="0">
                  <a:pos x="298" y="177"/>
                </a:cxn>
                <a:cxn ang="0">
                  <a:pos x="239" y="278"/>
                </a:cxn>
                <a:cxn ang="0">
                  <a:pos x="290" y="379"/>
                </a:cxn>
                <a:cxn ang="0">
                  <a:pos x="418" y="396"/>
                </a:cxn>
                <a:cxn ang="0">
                  <a:pos x="571" y="396"/>
                </a:cxn>
                <a:cxn ang="0">
                  <a:pos x="852" y="472"/>
                </a:cxn>
                <a:cxn ang="0">
                  <a:pos x="928" y="690"/>
                </a:cxn>
                <a:cxn ang="0">
                  <a:pos x="801" y="934"/>
                </a:cxn>
                <a:cxn ang="0">
                  <a:pos x="545" y="976"/>
                </a:cxn>
                <a:cxn ang="0">
                  <a:pos x="52" y="976"/>
                </a:cxn>
                <a:cxn ang="0">
                  <a:pos x="52" y="800"/>
                </a:cxn>
              </a:cxnLst>
              <a:rect l="0" t="0" r="r" b="b"/>
              <a:pathLst>
                <a:path w="928" h="976">
                  <a:moveTo>
                    <a:pt x="52" y="800"/>
                  </a:moveTo>
                  <a:cubicBezTo>
                    <a:pt x="503" y="800"/>
                    <a:pt x="503" y="800"/>
                    <a:pt x="503" y="800"/>
                  </a:cubicBezTo>
                  <a:cubicBezTo>
                    <a:pt x="579" y="800"/>
                    <a:pt x="622" y="791"/>
                    <a:pt x="648" y="775"/>
                  </a:cubicBezTo>
                  <a:cubicBezTo>
                    <a:pt x="673" y="758"/>
                    <a:pt x="699" y="724"/>
                    <a:pt x="699" y="690"/>
                  </a:cubicBezTo>
                  <a:cubicBezTo>
                    <a:pt x="699" y="640"/>
                    <a:pt x="673" y="606"/>
                    <a:pt x="630" y="581"/>
                  </a:cubicBezTo>
                  <a:cubicBezTo>
                    <a:pt x="613" y="573"/>
                    <a:pt x="571" y="564"/>
                    <a:pt x="528" y="564"/>
                  </a:cubicBezTo>
                  <a:cubicBezTo>
                    <a:pt x="341" y="564"/>
                    <a:pt x="341" y="564"/>
                    <a:pt x="341" y="564"/>
                  </a:cubicBezTo>
                  <a:cubicBezTo>
                    <a:pt x="222" y="564"/>
                    <a:pt x="145" y="547"/>
                    <a:pt x="94" y="505"/>
                  </a:cubicBezTo>
                  <a:cubicBezTo>
                    <a:pt x="35" y="446"/>
                    <a:pt x="0" y="371"/>
                    <a:pt x="0" y="287"/>
                  </a:cubicBezTo>
                  <a:cubicBezTo>
                    <a:pt x="0" y="160"/>
                    <a:pt x="69" y="51"/>
                    <a:pt x="171" y="17"/>
                  </a:cubicBezTo>
                  <a:cubicBezTo>
                    <a:pt x="222" y="0"/>
                    <a:pt x="273" y="0"/>
                    <a:pt x="384" y="0"/>
                  </a:cubicBezTo>
                  <a:cubicBezTo>
                    <a:pt x="877" y="0"/>
                    <a:pt x="877" y="0"/>
                    <a:pt x="877" y="0"/>
                  </a:cubicBezTo>
                  <a:cubicBezTo>
                    <a:pt x="877" y="169"/>
                    <a:pt x="877" y="169"/>
                    <a:pt x="877" y="169"/>
                  </a:cubicBezTo>
                  <a:cubicBezTo>
                    <a:pt x="435" y="169"/>
                    <a:pt x="435" y="169"/>
                    <a:pt x="435" y="169"/>
                  </a:cubicBezTo>
                  <a:cubicBezTo>
                    <a:pt x="341" y="177"/>
                    <a:pt x="333" y="177"/>
                    <a:pt x="298" y="177"/>
                  </a:cubicBezTo>
                  <a:cubicBezTo>
                    <a:pt x="256" y="194"/>
                    <a:pt x="239" y="228"/>
                    <a:pt x="239" y="278"/>
                  </a:cubicBezTo>
                  <a:cubicBezTo>
                    <a:pt x="239" y="329"/>
                    <a:pt x="256" y="362"/>
                    <a:pt x="290" y="379"/>
                  </a:cubicBezTo>
                  <a:cubicBezTo>
                    <a:pt x="324" y="388"/>
                    <a:pt x="341" y="396"/>
                    <a:pt x="418" y="396"/>
                  </a:cubicBezTo>
                  <a:cubicBezTo>
                    <a:pt x="571" y="396"/>
                    <a:pt x="571" y="396"/>
                    <a:pt x="571" y="396"/>
                  </a:cubicBezTo>
                  <a:cubicBezTo>
                    <a:pt x="716" y="396"/>
                    <a:pt x="801" y="413"/>
                    <a:pt x="852" y="472"/>
                  </a:cubicBezTo>
                  <a:cubicBezTo>
                    <a:pt x="903" y="514"/>
                    <a:pt x="928" y="606"/>
                    <a:pt x="928" y="690"/>
                  </a:cubicBezTo>
                  <a:cubicBezTo>
                    <a:pt x="928" y="791"/>
                    <a:pt x="877" y="884"/>
                    <a:pt x="801" y="934"/>
                  </a:cubicBezTo>
                  <a:cubicBezTo>
                    <a:pt x="758" y="968"/>
                    <a:pt x="690" y="976"/>
                    <a:pt x="545" y="976"/>
                  </a:cubicBezTo>
                  <a:cubicBezTo>
                    <a:pt x="52" y="976"/>
                    <a:pt x="52" y="976"/>
                    <a:pt x="52" y="976"/>
                  </a:cubicBezTo>
                  <a:cubicBezTo>
                    <a:pt x="52" y="800"/>
                    <a:pt x="52" y="800"/>
                    <a:pt x="52" y="800"/>
                  </a:cubicBezTo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5A5A5A"/>
                </a:solidFill>
                <a:latin typeface="Calibri"/>
              </a:endParaRPr>
            </a:p>
          </p:txBody>
        </p:sp>
      </p:grp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914640" y="6556249"/>
            <a:ext cx="3860800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rgbClr val="FFFFFF">
                    <a:lumMod val="95000"/>
                  </a:srgbClr>
                </a:solidFill>
              </a:rPr>
              <a:t>© Sophos Ltd.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07390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ales Kickoff 2013 PPT slide-46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4723322"/>
            <a:ext cx="12192000" cy="2134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645416" y="5005897"/>
            <a:ext cx="7550317" cy="508001"/>
          </a:xfr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rgbClr val="333333"/>
                </a:solidFill>
                <a:effectLst/>
                <a:latin typeface="+mn-lt"/>
                <a:cs typeface="Arial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1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5839" y="6239163"/>
            <a:ext cx="2451096" cy="3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AutoShape 3"/>
          <p:cNvSpPr>
            <a:spLocks noChangeAspect="1" noChangeArrowheads="1" noTextEdit="1"/>
          </p:cNvSpPr>
          <p:nvPr userDrawn="1"/>
        </p:nvSpPr>
        <p:spPr bwMode="auto">
          <a:xfrm>
            <a:off x="8009467" y="255590"/>
            <a:ext cx="4182533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68869" y="5377374"/>
            <a:ext cx="7531100" cy="519113"/>
          </a:xfrm>
        </p:spPr>
        <p:txBody>
          <a:bodyPr anchor="t">
            <a:normAutofit/>
          </a:bodyPr>
          <a:lstStyle>
            <a:lvl1pPr marL="0" indent="0">
              <a:buNone/>
              <a:defRPr sz="2700">
                <a:solidFill>
                  <a:srgbClr val="73737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AutoShape 10"/>
          <p:cNvSpPr>
            <a:spLocks noChangeAspect="1" noChangeArrowheads="1" noTextEdit="1"/>
          </p:cNvSpPr>
          <p:nvPr userDrawn="1"/>
        </p:nvSpPr>
        <p:spPr bwMode="auto">
          <a:xfrm>
            <a:off x="7954435" y="257176"/>
            <a:ext cx="423756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5A5A5A"/>
              </a:solidFill>
              <a:latin typeface="Calibri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643469" y="1436256"/>
            <a:ext cx="7507111" cy="2724821"/>
          </a:xfrm>
        </p:spPr>
        <p:txBody>
          <a:bodyPr anchor="ctr">
            <a:noAutofit/>
          </a:bodyPr>
          <a:lstStyle>
            <a:lvl1pPr algn="l">
              <a:lnSpc>
                <a:spcPct val="90000"/>
              </a:lnSpc>
              <a:defRPr sz="5300" b="1">
                <a:solidFill>
                  <a:schemeClr val="bg1"/>
                </a:solidFill>
                <a:effectLst>
                  <a:outerShdw blurRad="25400" dist="12700" dir="54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765210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96982" y="1441005"/>
            <a:ext cx="5318567" cy="48521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1"/>
          </p:nvPr>
        </p:nvSpPr>
        <p:spPr>
          <a:xfrm>
            <a:off x="6241177" y="1449146"/>
            <a:ext cx="5372839" cy="48440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t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6783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25"/>
          </p:nvPr>
        </p:nvSpPr>
        <p:spPr>
          <a:xfrm>
            <a:off x="439826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26"/>
          </p:nvPr>
        </p:nvSpPr>
        <p:spPr>
          <a:xfrm>
            <a:off x="4355798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7"/>
          </p:nvPr>
        </p:nvSpPr>
        <p:spPr>
          <a:xfrm>
            <a:off x="8277812" y="1567768"/>
            <a:ext cx="3533913" cy="248077"/>
          </a:xfrm>
          <a:solidFill>
            <a:srgbClr val="0095D8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05418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2" indent="0">
              <a:buNone/>
              <a:defRPr sz="1400" b="1"/>
            </a:lvl4pPr>
            <a:lvl5pPr marL="1621667" indent="0">
              <a:buNone/>
              <a:defRPr sz="1400" b="1"/>
            </a:lvl5pPr>
            <a:lvl6pPr marL="2027095" indent="0">
              <a:buNone/>
              <a:defRPr sz="1400" b="1"/>
            </a:lvl6pPr>
            <a:lvl7pPr marL="2432518" indent="0">
              <a:buNone/>
              <a:defRPr sz="1400" b="1"/>
            </a:lvl7pPr>
            <a:lvl8pPr marL="2837937" indent="0">
              <a:buNone/>
              <a:defRPr sz="1400" b="1"/>
            </a:lvl8pPr>
            <a:lvl9pPr marL="3243358" indent="0">
              <a:buNone/>
              <a:defRPr sz="14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20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7"/>
          </p:nvPr>
        </p:nvSpPr>
        <p:spPr>
          <a:xfrm>
            <a:off x="4361839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8283856" y="1856080"/>
            <a:ext cx="3527864" cy="419037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10972800" cy="976192"/>
          </a:xfrm>
          <a:prstGeom prst="rect">
            <a:avLst/>
          </a:prstGeom>
        </p:spPr>
        <p:txBody>
          <a:bodyPr lIns="119280" tIns="59631" rIns="119280" bIns="59631" rtlCol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283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816447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ctr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1262A9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754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76192"/>
          </a:xfrm>
        </p:spPr>
        <p:txBody>
          <a:bodyPr anchor="ctr">
            <a:normAutofit/>
          </a:bodyPr>
          <a:lstStyle>
            <a:lvl1pPr algn="l" defTabSz="1219170" rtl="0" eaLnBrk="1" latinLnBrk="0" hangingPunct="1">
              <a:spcBef>
                <a:spcPts val="800"/>
              </a:spcBef>
              <a:buNone/>
              <a:defRPr lang="en-US" sz="4800" b="1" kern="1200" dirty="0">
                <a:solidFill>
                  <a:srgbClr val="0077C5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6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532709"/>
            <a:ext cx="11301984" cy="4767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420688" y="997764"/>
            <a:ext cx="11301412" cy="419100"/>
          </a:xfrm>
        </p:spPr>
        <p:txBody>
          <a:bodyPr>
            <a:noAutofit/>
          </a:bodyPr>
          <a:lstStyle>
            <a:lvl1pPr marL="0" indent="0">
              <a:buNone/>
              <a:defRPr sz="2400" i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1430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6190735" y="1332335"/>
            <a:ext cx="548640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57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1"/>
          <p:cNvSpPr>
            <a:spLocks noGrp="1"/>
          </p:cNvSpPr>
          <p:nvPr>
            <p:ph idx="1" hasCustomPrompt="1"/>
          </p:nvPr>
        </p:nvSpPr>
        <p:spPr>
          <a:xfrm>
            <a:off x="420130" y="1332335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idx="12" hasCustomPrompt="1"/>
          </p:nvPr>
        </p:nvSpPr>
        <p:spPr>
          <a:xfrm>
            <a:off x="4288042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idx="13" hasCustomPrompt="1"/>
          </p:nvPr>
        </p:nvSpPr>
        <p:spPr>
          <a:xfrm>
            <a:off x="8155954" y="1332334"/>
            <a:ext cx="3566160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375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a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Sophos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4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6459"/>
          <a:stretch/>
        </p:blipFill>
        <p:spPr>
          <a:xfrm>
            <a:off x="-12358" y="0"/>
            <a:ext cx="1220435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1759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use sparing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165669"/>
            <a:ext cx="12192000" cy="70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Sophos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" y="6408989"/>
            <a:ext cx="12199951" cy="45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80" y="6577433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7" r:id="rId2"/>
    <p:sldLayoutId id="2147483697" r:id="rId3"/>
    <p:sldLayoutId id="2147483708" r:id="rId4"/>
    <p:sldLayoutId id="2147483705" r:id="rId5"/>
    <p:sldLayoutId id="2147483706" r:id="rId6"/>
    <p:sldLayoutId id="2147483701" r:id="rId7"/>
    <p:sldLayoutId id="2147483710" r:id="rId8"/>
    <p:sldLayoutId id="2147483709" r:id="rId9"/>
    <p:sldLayoutId id="214748370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239" y="6577125"/>
            <a:ext cx="822960" cy="1374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a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79507" y="6478062"/>
            <a:ext cx="45369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t>Sophos Confidential</a:t>
            </a:r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7135" y="6478062"/>
            <a:ext cx="507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02BDA9C-0978-EE47-B544-15FE77EDF278}" type="slidenum">
              <a:rPr lang="en-US" smtClean="0">
                <a:solidFill>
                  <a:srgbClr val="005EB8">
                    <a:lumMod val="40000"/>
                    <a:lumOff val="60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005EB8">
                  <a:lumMod val="40000"/>
                  <a:lumOff val="60000"/>
                </a:srgbClr>
              </a:solidFill>
              <a:latin typeface="Calibri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0130" y="1332335"/>
            <a:ext cx="11301984" cy="496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Bullet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52" y="6408989"/>
            <a:ext cx="12199951" cy="45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80" y="6577433"/>
            <a:ext cx="822960" cy="13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3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1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chemeClr val="accent1"/>
        </a:buClr>
        <a:buSzPct val="110000"/>
        <a:buFont typeface="Arial"/>
        <a:buChar char="•"/>
        <a:tabLst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Pct val="75000"/>
        <a:buFont typeface="Courier New" charset="0"/>
        <a:buChar char="o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LucidaGrande" charset="0"/>
        <a:buChar char="-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chemeClr val="accent1"/>
        </a:buClr>
        <a:buSzTx/>
        <a:buFont typeface="Wingdings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ophos.com/products/intercept/early-access-preview" TargetMode="External"/><Relationship Id="rId2" Type="http://schemas.openxmlformats.org/officeDocument/2006/relationships/hyperlink" Target="https://id.sophos.com/web/registe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.sophos.com/products/intercept/early-access-preview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05118" y="1686510"/>
            <a:ext cx="11376212" cy="341761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Sophos Endpoint Detection and Response Early Access Program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254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Next steps - join the Intercept X Early Access Preview community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The Intercept X Early Access Preview community will be used to discuss issues (via EDR forum), provide feedback and share information and content throughout the EAP</a:t>
            </a:r>
          </a:p>
          <a:p>
            <a:r>
              <a:rPr lang="en-GB" dirty="0" smtClean="0"/>
              <a:t>If not already a member, create a Sophos Community account: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://id.sophos.com/web/register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Then sign up to the Intercept X EAP Community: </a:t>
            </a:r>
            <a:r>
              <a:rPr lang="en-GB" dirty="0">
                <a:hlinkClick r:id="rId3"/>
              </a:rPr>
              <a:t>https://community.sophos.com/products/intercept/early-access-preview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952" y="1038223"/>
            <a:ext cx="1900870" cy="2800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524" y="4592351"/>
            <a:ext cx="5764838" cy="132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to provide feedback now?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Via the Intercept X EAP community: 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community.sophos.com/products/intercept/early-access-preview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7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4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Access Program is now using the generally available Endpoint Detection and Response endpoint software</a:t>
            </a:r>
          </a:p>
          <a:p>
            <a:r>
              <a:rPr lang="en-GB" dirty="0" smtClean="0"/>
              <a:t>Existing Central customers looking to trial EDR capabilities must join the Early Access program to access these features</a:t>
            </a:r>
          </a:p>
          <a:p>
            <a:r>
              <a:rPr lang="en-GB" dirty="0" smtClean="0"/>
              <a:t>New customers can start a new Sophos Central trial where Intercept X Advanced with EDR will be provided as part of that trial</a:t>
            </a:r>
          </a:p>
          <a:p>
            <a:r>
              <a:rPr lang="en-GB" dirty="0" smtClean="0"/>
              <a:t>Three activities are required to join early access program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Prepare devices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Enter the Early Access Program in Sophos Central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 smtClean="0"/>
              <a:t>Manage Devices and Confirm deployment</a:t>
            </a:r>
          </a:p>
          <a:p>
            <a:r>
              <a:rPr lang="en-GB" dirty="0" smtClean="0"/>
              <a:t>This deck provides assistance to undertake these activities</a:t>
            </a:r>
          </a:p>
        </p:txBody>
      </p:sp>
    </p:spTree>
    <p:extLst>
      <p:ext uri="{BB962C8B-B14F-4D97-AF65-F5344CB8AC3E}">
        <p14:creationId xmlns:p14="http://schemas.microsoft.com/office/powerpoint/2010/main" val="129025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Prepare devices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Check list for qualifying devices</a:t>
            </a:r>
          </a:p>
          <a:p>
            <a:pPr lvl="1"/>
            <a:r>
              <a:rPr lang="en-GB" dirty="0" smtClean="0"/>
              <a:t>Must be running on supported Operating Systems:</a:t>
            </a:r>
          </a:p>
          <a:p>
            <a:pPr lvl="2"/>
            <a:r>
              <a:rPr lang="en-GB" dirty="0" smtClean="0"/>
              <a:t>Windows 7 , 8 , 8.1 , 10 operating system </a:t>
            </a:r>
          </a:p>
          <a:p>
            <a:pPr lvl="2"/>
            <a:r>
              <a:rPr lang="en-GB" dirty="0" smtClean="0"/>
              <a:t>32bit or 64 bit</a:t>
            </a:r>
          </a:p>
          <a:p>
            <a:pPr lvl="1"/>
            <a:r>
              <a:rPr lang="en-GB" dirty="0" smtClean="0"/>
              <a:t>Endpoints eligible to be deployed to the early access must be running Central Endpoint Advanced and Intercept X </a:t>
            </a:r>
          </a:p>
          <a:p>
            <a:pPr lvl="1"/>
            <a:r>
              <a:rPr lang="en-GB" dirty="0" smtClean="0"/>
              <a:t>Endpoints must have a Green health status displayed in your Sophos Central console</a:t>
            </a:r>
          </a:p>
        </p:txBody>
      </p:sp>
    </p:spTree>
    <p:extLst>
      <p:ext uri="{BB962C8B-B14F-4D97-AF65-F5344CB8AC3E}">
        <p14:creationId xmlns:p14="http://schemas.microsoft.com/office/powerpoint/2010/main" val="3760510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2. Entering the Early Access Program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420130" y="1332335"/>
            <a:ext cx="5486400" cy="4967675"/>
          </a:xfrm>
        </p:spPr>
        <p:txBody>
          <a:bodyPr/>
          <a:lstStyle/>
          <a:p>
            <a:r>
              <a:rPr lang="en-GB" dirty="0" smtClean="0"/>
              <a:t>Log into Sophos Central</a:t>
            </a:r>
          </a:p>
          <a:p>
            <a:r>
              <a:rPr lang="en-GB" dirty="0" smtClean="0"/>
              <a:t>Click on your name at the top right corner</a:t>
            </a:r>
          </a:p>
          <a:p>
            <a:r>
              <a:rPr lang="en-GB" dirty="0" smtClean="0"/>
              <a:t>Click on </a:t>
            </a:r>
            <a:r>
              <a:rPr lang="en-GB" b="1" i="1" dirty="0" smtClean="0"/>
              <a:t>Early Access Programs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30" y="1332335"/>
            <a:ext cx="6202800" cy="464303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351929" y="2565400"/>
            <a:ext cx="5443071" cy="39295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12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You will now see the Early Access Programs screen</a:t>
            </a:r>
          </a:p>
          <a:p>
            <a:r>
              <a:rPr lang="en-GB" dirty="0" smtClean="0"/>
              <a:t>Click the button to Join the Early Access Program</a:t>
            </a: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 smtClean="0"/>
              <a:t>2. Entering the Early Access Program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853" y="1332335"/>
            <a:ext cx="6180052" cy="376585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429000" y="2839453"/>
            <a:ext cx="7808495" cy="18408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12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55" y="1332335"/>
            <a:ext cx="3849286" cy="4967675"/>
          </a:xfrm>
        </p:spPr>
        <p:txBody>
          <a:bodyPr>
            <a:normAutofit/>
          </a:bodyPr>
          <a:lstStyle/>
          <a:p>
            <a:r>
              <a:rPr lang="en-GB" dirty="0" smtClean="0"/>
              <a:t>Click Continue on the Endpoint Detection and Response description page</a:t>
            </a: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 smtClean="0"/>
              <a:t>2. Entering the Early Access Program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271" y="1718161"/>
            <a:ext cx="6835732" cy="34216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503947" y="2791326"/>
            <a:ext cx="9745579" cy="22378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94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155" y="1332335"/>
            <a:ext cx="3849286" cy="4967675"/>
          </a:xfrm>
        </p:spPr>
        <p:txBody>
          <a:bodyPr>
            <a:normAutofit/>
          </a:bodyPr>
          <a:lstStyle/>
          <a:p>
            <a:r>
              <a:rPr lang="en-GB" dirty="0" smtClean="0"/>
              <a:t>You must click the ‘License Agreement’ link to read the Sophos End-user License Agreement</a:t>
            </a:r>
          </a:p>
          <a:p>
            <a:r>
              <a:rPr lang="en-GB" dirty="0" smtClean="0"/>
              <a:t>Click ‘Accept’ to continue</a:t>
            </a:r>
          </a:p>
          <a:p>
            <a:r>
              <a:rPr lang="en-GB" dirty="0" smtClean="0"/>
              <a:t>On the Welcome page, click the ‘Add Devices’ button to proceed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/>
          <a:lstStyle/>
          <a:p>
            <a:r>
              <a:rPr lang="en-GB" dirty="0" smtClean="0"/>
              <a:t>2. Entering the Early Access Program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328" y="1520516"/>
            <a:ext cx="5515242" cy="261834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29589" y="3922295"/>
            <a:ext cx="73272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5568" y="2021305"/>
            <a:ext cx="3958390" cy="6005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763" y="4660912"/>
            <a:ext cx="5204911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8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0130" y="1332335"/>
            <a:ext cx="4873765" cy="4967675"/>
          </a:xfrm>
        </p:spPr>
        <p:txBody>
          <a:bodyPr>
            <a:normAutofit/>
          </a:bodyPr>
          <a:lstStyle/>
          <a:p>
            <a:r>
              <a:rPr lang="en-GB" dirty="0" smtClean="0"/>
              <a:t>You can now see a list of eligible devices and those which are assigned to the Early Access program</a:t>
            </a:r>
          </a:p>
          <a:p>
            <a:r>
              <a:rPr lang="en-GB" dirty="0" smtClean="0"/>
              <a:t>To assign a device to the EAP click on it and then click on </a:t>
            </a:r>
          </a:p>
          <a:p>
            <a:r>
              <a:rPr lang="en-GB" dirty="0" smtClean="0"/>
              <a:t>When you are finished, click on </a:t>
            </a:r>
            <a:r>
              <a:rPr lang="en-GB" b="1" i="1" dirty="0" smtClean="0"/>
              <a:t>Save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5095" y="3348847"/>
            <a:ext cx="558800" cy="495300"/>
          </a:xfrm>
          <a:prstGeom prst="rect">
            <a:avLst/>
          </a:prstGeom>
        </p:spPr>
      </p:pic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420130" y="284205"/>
            <a:ext cx="11301984" cy="914400"/>
          </a:xfrm>
        </p:spPr>
        <p:txBody>
          <a:bodyPr>
            <a:normAutofit/>
          </a:bodyPr>
          <a:lstStyle/>
          <a:p>
            <a:r>
              <a:rPr lang="en-GB" dirty="0"/>
              <a:t>3</a:t>
            </a:r>
            <a:r>
              <a:rPr lang="en-GB" dirty="0" smtClean="0"/>
              <a:t>. Manage devices and confirm deployment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10" y="1112477"/>
            <a:ext cx="6304104" cy="383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Manage devices and confirm deployment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2BDA9C-0978-EE47-B544-15FE77EDF2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Once Endpoint components are  updated on assigned endpoints, you will be prompted to restart the endpoint to finish the update</a:t>
            </a:r>
          </a:p>
          <a:p>
            <a:r>
              <a:rPr lang="en-GB" dirty="0" smtClean="0"/>
              <a:t>Once restarted, you can confirm a successful update by clicking the </a:t>
            </a:r>
            <a:r>
              <a:rPr lang="en-GB" b="1" i="1" dirty="0" smtClean="0"/>
              <a:t>Sophos Agent Icon </a:t>
            </a:r>
            <a:r>
              <a:rPr lang="en-GB" dirty="0" smtClean="0"/>
              <a:t>in the system tray and clicking the </a:t>
            </a:r>
            <a:r>
              <a:rPr lang="en-GB" b="1" i="1" dirty="0" smtClean="0"/>
              <a:t>About </a:t>
            </a:r>
            <a:r>
              <a:rPr lang="en-GB" dirty="0" smtClean="0"/>
              <a:t>link in the bottom right hand corner</a:t>
            </a:r>
            <a:endParaRPr lang="en-GB" b="1" i="1" dirty="0" smtClean="0"/>
          </a:p>
          <a:p>
            <a:r>
              <a:rPr lang="en-GB" dirty="0" smtClean="0"/>
              <a:t>You should see the Core Agent is now running the 2.2.0 Beta version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114" y="1389323"/>
            <a:ext cx="3200820" cy="2276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0475" y="2365513"/>
            <a:ext cx="3177815" cy="393449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5726075" y="4283765"/>
            <a:ext cx="3239021" cy="10823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phos">
  <a:themeElements>
    <a:clrScheme name="Sophos Color Palette">
      <a:dk1>
        <a:srgbClr val="5A5A5A"/>
      </a:dk1>
      <a:lt1>
        <a:srgbClr val="FFFFFF"/>
      </a:lt1>
      <a:dk2>
        <a:srgbClr val="102939"/>
      </a:dk2>
      <a:lt2>
        <a:srgbClr val="6EB4E7"/>
      </a:lt2>
      <a:accent1>
        <a:srgbClr val="005EB8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BC7"/>
      </a:accent5>
      <a:accent6>
        <a:srgbClr val="003D7A"/>
      </a:accent6>
      <a:hlink>
        <a:srgbClr val="005E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ophos">
  <a:themeElements>
    <a:clrScheme name="Sophos Color Palette">
      <a:dk1>
        <a:srgbClr val="5A5A5A"/>
      </a:dk1>
      <a:lt1>
        <a:srgbClr val="FFFFFF"/>
      </a:lt1>
      <a:dk2>
        <a:srgbClr val="102939"/>
      </a:dk2>
      <a:lt2>
        <a:srgbClr val="6EB4E7"/>
      </a:lt2>
      <a:accent1>
        <a:srgbClr val="005EB8"/>
      </a:accent1>
      <a:accent2>
        <a:srgbClr val="0090DD"/>
      </a:accent2>
      <a:accent3>
        <a:srgbClr val="FF8300"/>
      </a:accent3>
      <a:accent4>
        <a:srgbClr val="3FAE29"/>
      </a:accent4>
      <a:accent5>
        <a:srgbClr val="00ABC7"/>
      </a:accent5>
      <a:accent6>
        <a:srgbClr val="003D7A"/>
      </a:accent6>
      <a:hlink>
        <a:srgbClr val="005EB8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25669</TotalTime>
  <Words>483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Franklin Gothic Demi</vt:lpstr>
      <vt:lpstr>LucidaGrande</vt:lpstr>
      <vt:lpstr>Wingdings</vt:lpstr>
      <vt:lpstr>Sophos</vt:lpstr>
      <vt:lpstr>1_Sophos</vt:lpstr>
      <vt:lpstr>Sophos Endpoint Detection and Response Early Access Program</vt:lpstr>
      <vt:lpstr>Summary</vt:lpstr>
      <vt:lpstr>1. Prepare devices</vt:lpstr>
      <vt:lpstr>2. Entering the Early Access Program</vt:lpstr>
      <vt:lpstr>2. Entering the Early Access Program</vt:lpstr>
      <vt:lpstr>2. Entering the Early Access Program</vt:lpstr>
      <vt:lpstr>2. Entering the Early Access Program</vt:lpstr>
      <vt:lpstr>3. Manage devices and confirm deployment</vt:lpstr>
      <vt:lpstr>3. Manage devices and confirm deployment</vt:lpstr>
      <vt:lpstr>Next steps - join the Intercept X Early Access Preview community</vt:lpstr>
      <vt:lpstr>Need to provide feedback now?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HitmanPro.Alert: License</dc:title>
  <dc:creator>Jonathan Giffard</dc:creator>
  <cp:lastModifiedBy>Kevin Kingston</cp:lastModifiedBy>
  <cp:revision>1045</cp:revision>
  <cp:lastPrinted>2016-03-23T18:25:27Z</cp:lastPrinted>
  <dcterms:created xsi:type="dcterms:W3CDTF">2016-02-25T00:56:08Z</dcterms:created>
  <dcterms:modified xsi:type="dcterms:W3CDTF">2018-12-21T01:44:31Z</dcterms:modified>
</cp:coreProperties>
</file>