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1"/>
    <p:sldMasterId id="2147483747" r:id="rId2"/>
  </p:sldMasterIdLst>
  <p:notesMasterIdLst>
    <p:notesMasterId r:id="rId16"/>
  </p:notesMasterIdLst>
  <p:handoutMasterIdLst>
    <p:handoutMasterId r:id="rId17"/>
  </p:handoutMasterIdLst>
  <p:sldIdLst>
    <p:sldId id="850" r:id="rId3"/>
    <p:sldId id="851" r:id="rId4"/>
    <p:sldId id="852" r:id="rId5"/>
    <p:sldId id="853" r:id="rId6"/>
    <p:sldId id="860" r:id="rId7"/>
    <p:sldId id="839" r:id="rId8"/>
    <p:sldId id="854" r:id="rId9"/>
    <p:sldId id="855" r:id="rId10"/>
    <p:sldId id="841" r:id="rId11"/>
    <p:sldId id="856" r:id="rId12"/>
    <p:sldId id="857" r:id="rId13"/>
    <p:sldId id="859" r:id="rId14"/>
    <p:sldId id="5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502"/>
    <a:srgbClr val="000000"/>
    <a:srgbClr val="005BB5"/>
    <a:srgbClr val="83888E"/>
    <a:srgbClr val="46494F"/>
    <a:srgbClr val="09589B"/>
    <a:srgbClr val="082C4E"/>
    <a:srgbClr val="7F7F7F"/>
    <a:srgbClr val="1C94D2"/>
    <a:srgbClr val="016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88" autoAdjust="0"/>
    <p:restoredTop sz="74620" autoAdjust="0"/>
  </p:normalViewPr>
  <p:slideViewPr>
    <p:cSldViewPr snapToGrid="0" snapToObjects="1">
      <p:cViewPr varScale="1">
        <p:scale>
          <a:sx n="82" d="100"/>
          <a:sy n="82" d="100"/>
        </p:scale>
        <p:origin x="91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 snapToObjects="1">
      <p:cViewPr varScale="1">
        <p:scale>
          <a:sx n="249" d="100"/>
          <a:sy n="249" d="100"/>
        </p:scale>
        <p:origin x="2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66C5-506F-E84B-BAA8-D37CFB53A7BD}" type="datetimeFigureOut">
              <a:rPr lang="en-US" smtClean="0"/>
              <a:t>03-Oct-19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6937-A7FC-EB42-840C-14DAEC29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48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1F68-CD23-AA48-AD80-B6C70AC6A79F}" type="datetimeFigureOut">
              <a:rPr lang="en-US" smtClean="0"/>
              <a:t>03-Oct-19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4D68-8857-5A41-94FA-9A368DA3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9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4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15" y="0"/>
            <a:ext cx="1223644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57"/>
            <a:ext cx="6607470" cy="68344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21165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63" y="2867179"/>
            <a:ext cx="3455074" cy="11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15" y="0"/>
            <a:ext cx="1223644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57"/>
            <a:ext cx="6607470" cy="68344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95182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3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443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306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8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23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440032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use sparing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165669"/>
            <a:ext cx="12192000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0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63" y="2867179"/>
            <a:ext cx="3455074" cy="11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8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ales Kickoff 2013 PPT slide-4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4723321"/>
            <a:ext cx="12192000" cy="213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416" y="5005897"/>
            <a:ext cx="7550317" cy="508001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333333"/>
                </a:solidFill>
                <a:effectLst/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5839" y="6239163"/>
            <a:ext cx="2451096" cy="3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8009467" y="255589"/>
            <a:ext cx="418253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8867" y="5377374"/>
            <a:ext cx="7531100" cy="519113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rgbClr val="73737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AutoShape 10"/>
          <p:cNvSpPr>
            <a:spLocks noChangeAspect="1" noChangeArrowheads="1" noTextEdit="1"/>
          </p:cNvSpPr>
          <p:nvPr userDrawn="1"/>
        </p:nvSpPr>
        <p:spPr bwMode="auto">
          <a:xfrm>
            <a:off x="7954434" y="257176"/>
            <a:ext cx="423756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43467" y="1436257"/>
            <a:ext cx="7507111" cy="2724821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4916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ales Kickoff 2013 PPT segue 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5190067"/>
            <a:ext cx="12192000" cy="1667932"/>
          </a:xfrm>
          <a:prstGeom prst="rect">
            <a:avLst/>
          </a:prstGeom>
          <a:solidFill>
            <a:srgbClr val="0055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41" y="2324100"/>
            <a:ext cx="9456560" cy="2713567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6000" b="1" kern="1200" dirty="0" smtClean="0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544488" y="6589245"/>
            <a:ext cx="609600" cy="21402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19C6E6-8982-405B-A92C-3F86EADB6321}" type="slidenum">
              <a:rPr lang="en-US" sz="1000" b="1" smtClean="0">
                <a:solidFill>
                  <a:srgbClr val="FFFFFF">
                    <a:lumMod val="85000"/>
                  </a:srgbClr>
                </a:solidFill>
              </a:rPr>
              <a:pPr>
                <a:defRPr/>
              </a:pPr>
              <a:t>‹#›</a:t>
            </a:fld>
            <a:endParaRPr lang="en-US" sz="1000" b="1" dirty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37151" y="381701"/>
            <a:ext cx="2399975" cy="293796"/>
            <a:chOff x="-1547555" y="4178683"/>
            <a:chExt cx="5217785" cy="851660"/>
          </a:xfrm>
        </p:grpSpPr>
        <p:sp>
          <p:nvSpPr>
            <p:cNvPr id="21" name="Freeform 4"/>
            <p:cNvSpPr>
              <a:spLocks/>
            </p:cNvSpPr>
            <p:nvPr userDrawn="1"/>
          </p:nvSpPr>
          <p:spPr bwMode="auto">
            <a:xfrm>
              <a:off x="-1547555" y="4178683"/>
              <a:ext cx="808545" cy="851660"/>
            </a:xfrm>
            <a:custGeom>
              <a:avLst/>
              <a:gdLst/>
              <a:ahLst/>
              <a:cxnLst>
                <a:cxn ang="0">
                  <a:pos x="51" y="800"/>
                </a:cxn>
                <a:cxn ang="0">
                  <a:pos x="486" y="800"/>
                </a:cxn>
                <a:cxn ang="0">
                  <a:pos x="636" y="775"/>
                </a:cxn>
                <a:cxn ang="0">
                  <a:pos x="678" y="690"/>
                </a:cxn>
                <a:cxn ang="0">
                  <a:pos x="620" y="581"/>
                </a:cxn>
                <a:cxn ang="0">
                  <a:pos x="511" y="564"/>
                </a:cxn>
                <a:cxn ang="0">
                  <a:pos x="335" y="564"/>
                </a:cxn>
                <a:cxn ang="0">
                  <a:pos x="93" y="505"/>
                </a:cxn>
                <a:cxn ang="0">
                  <a:pos x="0" y="287"/>
                </a:cxn>
                <a:cxn ang="0">
                  <a:pos x="168" y="17"/>
                </a:cxn>
                <a:cxn ang="0">
                  <a:pos x="377" y="0"/>
                </a:cxn>
                <a:cxn ang="0">
                  <a:pos x="854" y="0"/>
                </a:cxn>
                <a:cxn ang="0">
                  <a:pos x="854" y="169"/>
                </a:cxn>
                <a:cxn ang="0">
                  <a:pos x="427" y="169"/>
                </a:cxn>
                <a:cxn ang="0">
                  <a:pos x="293" y="177"/>
                </a:cxn>
                <a:cxn ang="0">
                  <a:pos x="226" y="278"/>
                </a:cxn>
                <a:cxn ang="0">
                  <a:pos x="285" y="379"/>
                </a:cxn>
                <a:cxn ang="0">
                  <a:pos x="410" y="396"/>
                </a:cxn>
                <a:cxn ang="0">
                  <a:pos x="561" y="396"/>
                </a:cxn>
                <a:cxn ang="0">
                  <a:pos x="837" y="472"/>
                </a:cxn>
                <a:cxn ang="0">
                  <a:pos x="912" y="690"/>
                </a:cxn>
                <a:cxn ang="0">
                  <a:pos x="787" y="934"/>
                </a:cxn>
                <a:cxn ang="0">
                  <a:pos x="536" y="976"/>
                </a:cxn>
                <a:cxn ang="0">
                  <a:pos x="51" y="976"/>
                </a:cxn>
                <a:cxn ang="0">
                  <a:pos x="51" y="800"/>
                </a:cxn>
              </a:cxnLst>
              <a:rect l="0" t="0" r="r" b="b"/>
              <a:pathLst>
                <a:path w="912" h="976">
                  <a:moveTo>
                    <a:pt x="51" y="800"/>
                  </a:moveTo>
                  <a:cubicBezTo>
                    <a:pt x="486" y="800"/>
                    <a:pt x="486" y="800"/>
                    <a:pt x="486" y="800"/>
                  </a:cubicBezTo>
                  <a:cubicBezTo>
                    <a:pt x="569" y="800"/>
                    <a:pt x="611" y="791"/>
                    <a:pt x="636" y="775"/>
                  </a:cubicBezTo>
                  <a:cubicBezTo>
                    <a:pt x="661" y="758"/>
                    <a:pt x="678" y="724"/>
                    <a:pt x="678" y="690"/>
                  </a:cubicBezTo>
                  <a:cubicBezTo>
                    <a:pt x="678" y="640"/>
                    <a:pt x="661" y="606"/>
                    <a:pt x="620" y="581"/>
                  </a:cubicBezTo>
                  <a:cubicBezTo>
                    <a:pt x="595" y="573"/>
                    <a:pt x="561" y="564"/>
                    <a:pt x="511" y="564"/>
                  </a:cubicBezTo>
                  <a:cubicBezTo>
                    <a:pt x="335" y="564"/>
                    <a:pt x="335" y="564"/>
                    <a:pt x="335" y="564"/>
                  </a:cubicBezTo>
                  <a:cubicBezTo>
                    <a:pt x="218" y="564"/>
                    <a:pt x="143" y="547"/>
                    <a:pt x="93" y="505"/>
                  </a:cubicBezTo>
                  <a:cubicBezTo>
                    <a:pt x="34" y="446"/>
                    <a:pt x="0" y="371"/>
                    <a:pt x="0" y="287"/>
                  </a:cubicBezTo>
                  <a:cubicBezTo>
                    <a:pt x="0" y="160"/>
                    <a:pt x="67" y="51"/>
                    <a:pt x="168" y="17"/>
                  </a:cubicBezTo>
                  <a:cubicBezTo>
                    <a:pt x="210" y="0"/>
                    <a:pt x="268" y="0"/>
                    <a:pt x="377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54" y="169"/>
                    <a:pt x="854" y="169"/>
                    <a:pt x="854" y="169"/>
                  </a:cubicBezTo>
                  <a:cubicBezTo>
                    <a:pt x="427" y="169"/>
                    <a:pt x="427" y="169"/>
                    <a:pt x="427" y="169"/>
                  </a:cubicBezTo>
                  <a:cubicBezTo>
                    <a:pt x="335" y="177"/>
                    <a:pt x="327" y="177"/>
                    <a:pt x="293" y="177"/>
                  </a:cubicBezTo>
                  <a:cubicBezTo>
                    <a:pt x="251" y="194"/>
                    <a:pt x="226" y="228"/>
                    <a:pt x="226" y="278"/>
                  </a:cubicBezTo>
                  <a:cubicBezTo>
                    <a:pt x="226" y="329"/>
                    <a:pt x="251" y="362"/>
                    <a:pt x="285" y="379"/>
                  </a:cubicBezTo>
                  <a:cubicBezTo>
                    <a:pt x="310" y="388"/>
                    <a:pt x="335" y="396"/>
                    <a:pt x="410" y="396"/>
                  </a:cubicBezTo>
                  <a:cubicBezTo>
                    <a:pt x="561" y="396"/>
                    <a:pt x="561" y="396"/>
                    <a:pt x="561" y="396"/>
                  </a:cubicBezTo>
                  <a:cubicBezTo>
                    <a:pt x="703" y="396"/>
                    <a:pt x="779" y="413"/>
                    <a:pt x="837" y="472"/>
                  </a:cubicBezTo>
                  <a:cubicBezTo>
                    <a:pt x="879" y="514"/>
                    <a:pt x="912" y="606"/>
                    <a:pt x="912" y="690"/>
                  </a:cubicBezTo>
                  <a:cubicBezTo>
                    <a:pt x="912" y="791"/>
                    <a:pt x="862" y="884"/>
                    <a:pt x="787" y="934"/>
                  </a:cubicBezTo>
                  <a:cubicBezTo>
                    <a:pt x="737" y="968"/>
                    <a:pt x="678" y="976"/>
                    <a:pt x="536" y="976"/>
                  </a:cubicBezTo>
                  <a:cubicBezTo>
                    <a:pt x="51" y="976"/>
                    <a:pt x="51" y="976"/>
                    <a:pt x="51" y="976"/>
                  </a:cubicBezTo>
                  <a:cubicBezTo>
                    <a:pt x="51" y="800"/>
                    <a:pt x="51" y="800"/>
                    <a:pt x="51" y="800"/>
                  </a:cubicBezTo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-674327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19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274361" y="4178683"/>
              <a:ext cx="776199" cy="851660"/>
            </a:xfrm>
            <a:custGeom>
              <a:avLst/>
              <a:gdLst/>
              <a:ahLst/>
              <a:cxnLst>
                <a:cxn ang="0">
                  <a:pos x="212" y="976"/>
                </a:cxn>
                <a:cxn ang="0">
                  <a:pos x="0" y="976"/>
                </a:cxn>
                <a:cxn ang="0">
                  <a:pos x="0" y="0"/>
                </a:cxn>
                <a:cxn ang="0">
                  <a:pos x="491" y="0"/>
                </a:cxn>
                <a:cxn ang="0">
                  <a:pos x="787" y="85"/>
                </a:cxn>
                <a:cxn ang="0">
                  <a:pos x="880" y="312"/>
                </a:cxn>
                <a:cxn ang="0">
                  <a:pos x="770" y="573"/>
                </a:cxn>
                <a:cxn ang="0">
                  <a:pos x="550" y="632"/>
                </a:cxn>
                <a:cxn ang="0">
                  <a:pos x="212" y="632"/>
                </a:cxn>
                <a:cxn ang="0">
                  <a:pos x="212" y="976"/>
                </a:cxn>
                <a:cxn ang="0">
                  <a:pos x="500" y="455"/>
                </a:cxn>
                <a:cxn ang="0">
                  <a:pos x="610" y="430"/>
                </a:cxn>
                <a:cxn ang="0">
                  <a:pos x="652" y="312"/>
                </a:cxn>
                <a:cxn ang="0">
                  <a:pos x="576" y="177"/>
                </a:cxn>
                <a:cxn ang="0">
                  <a:pos x="500" y="169"/>
                </a:cxn>
                <a:cxn ang="0">
                  <a:pos x="212" y="169"/>
                </a:cxn>
                <a:cxn ang="0">
                  <a:pos x="212" y="455"/>
                </a:cxn>
                <a:cxn ang="0">
                  <a:pos x="500" y="455"/>
                </a:cxn>
              </a:cxnLst>
              <a:rect l="0" t="0" r="r" b="b"/>
              <a:pathLst>
                <a:path w="880" h="976">
                  <a:moveTo>
                    <a:pt x="212" y="976"/>
                  </a:moveTo>
                  <a:cubicBezTo>
                    <a:pt x="0" y="976"/>
                    <a:pt x="0" y="976"/>
                    <a:pt x="0" y="9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669" y="0"/>
                    <a:pt x="728" y="17"/>
                    <a:pt x="787" y="85"/>
                  </a:cubicBezTo>
                  <a:cubicBezTo>
                    <a:pt x="847" y="152"/>
                    <a:pt x="880" y="228"/>
                    <a:pt x="880" y="312"/>
                  </a:cubicBezTo>
                  <a:cubicBezTo>
                    <a:pt x="880" y="421"/>
                    <a:pt x="838" y="514"/>
                    <a:pt x="770" y="573"/>
                  </a:cubicBezTo>
                  <a:cubicBezTo>
                    <a:pt x="711" y="615"/>
                    <a:pt x="660" y="632"/>
                    <a:pt x="550" y="632"/>
                  </a:cubicBezTo>
                  <a:cubicBezTo>
                    <a:pt x="212" y="632"/>
                    <a:pt x="212" y="632"/>
                    <a:pt x="212" y="632"/>
                  </a:cubicBezTo>
                  <a:cubicBezTo>
                    <a:pt x="212" y="976"/>
                    <a:pt x="212" y="976"/>
                    <a:pt x="212" y="976"/>
                  </a:cubicBezTo>
                  <a:close/>
                  <a:moveTo>
                    <a:pt x="500" y="455"/>
                  </a:moveTo>
                  <a:cubicBezTo>
                    <a:pt x="550" y="455"/>
                    <a:pt x="584" y="455"/>
                    <a:pt x="610" y="430"/>
                  </a:cubicBezTo>
                  <a:cubicBezTo>
                    <a:pt x="635" y="413"/>
                    <a:pt x="652" y="362"/>
                    <a:pt x="652" y="312"/>
                  </a:cubicBezTo>
                  <a:cubicBezTo>
                    <a:pt x="652" y="244"/>
                    <a:pt x="627" y="194"/>
                    <a:pt x="576" y="177"/>
                  </a:cubicBezTo>
                  <a:cubicBezTo>
                    <a:pt x="559" y="177"/>
                    <a:pt x="534" y="169"/>
                    <a:pt x="500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2" y="455"/>
                    <a:pt x="212" y="455"/>
                    <a:pt x="212" y="455"/>
                  </a:cubicBezTo>
                  <a:cubicBezTo>
                    <a:pt x="500" y="455"/>
                    <a:pt x="500" y="455"/>
                    <a:pt x="500" y="455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6021" y="4178683"/>
              <a:ext cx="711516" cy="851660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49" y="79"/>
                </a:cxn>
                <a:cxn ang="0">
                  <a:pos x="49" y="46"/>
                </a:cxn>
                <a:cxn ang="0">
                  <a:pos x="17" y="46"/>
                </a:cxn>
                <a:cxn ang="0">
                  <a:pos x="17" y="79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2"/>
                </a:cxn>
                <a:cxn ang="0">
                  <a:pos x="49" y="32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66" y="79"/>
                </a:cxn>
                <a:cxn ang="0">
                  <a:pos x="66" y="79"/>
                </a:cxn>
              </a:cxnLst>
              <a:rect l="0" t="0" r="r" b="b"/>
              <a:pathLst>
                <a:path w="66" h="79">
                  <a:moveTo>
                    <a:pt x="66" y="79"/>
                  </a:moveTo>
                  <a:lnTo>
                    <a:pt x="49" y="79"/>
                  </a:lnTo>
                  <a:lnTo>
                    <a:pt x="49" y="46"/>
                  </a:lnTo>
                  <a:lnTo>
                    <a:pt x="17" y="46"/>
                  </a:lnTo>
                  <a:lnTo>
                    <a:pt x="17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49" y="32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945342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28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2850908" y="4178683"/>
              <a:ext cx="819322" cy="851660"/>
            </a:xfrm>
            <a:custGeom>
              <a:avLst/>
              <a:gdLst/>
              <a:ahLst/>
              <a:cxnLst>
                <a:cxn ang="0">
                  <a:pos x="52" y="800"/>
                </a:cxn>
                <a:cxn ang="0">
                  <a:pos x="503" y="800"/>
                </a:cxn>
                <a:cxn ang="0">
                  <a:pos x="648" y="775"/>
                </a:cxn>
                <a:cxn ang="0">
                  <a:pos x="699" y="690"/>
                </a:cxn>
                <a:cxn ang="0">
                  <a:pos x="630" y="581"/>
                </a:cxn>
                <a:cxn ang="0">
                  <a:pos x="528" y="564"/>
                </a:cxn>
                <a:cxn ang="0">
                  <a:pos x="341" y="564"/>
                </a:cxn>
                <a:cxn ang="0">
                  <a:pos x="94" y="505"/>
                </a:cxn>
                <a:cxn ang="0">
                  <a:pos x="0" y="287"/>
                </a:cxn>
                <a:cxn ang="0">
                  <a:pos x="171" y="17"/>
                </a:cxn>
                <a:cxn ang="0">
                  <a:pos x="384" y="0"/>
                </a:cxn>
                <a:cxn ang="0">
                  <a:pos x="877" y="0"/>
                </a:cxn>
                <a:cxn ang="0">
                  <a:pos x="877" y="169"/>
                </a:cxn>
                <a:cxn ang="0">
                  <a:pos x="435" y="169"/>
                </a:cxn>
                <a:cxn ang="0">
                  <a:pos x="298" y="177"/>
                </a:cxn>
                <a:cxn ang="0">
                  <a:pos x="239" y="278"/>
                </a:cxn>
                <a:cxn ang="0">
                  <a:pos x="290" y="379"/>
                </a:cxn>
                <a:cxn ang="0">
                  <a:pos x="418" y="396"/>
                </a:cxn>
                <a:cxn ang="0">
                  <a:pos x="571" y="396"/>
                </a:cxn>
                <a:cxn ang="0">
                  <a:pos x="852" y="472"/>
                </a:cxn>
                <a:cxn ang="0">
                  <a:pos x="928" y="690"/>
                </a:cxn>
                <a:cxn ang="0">
                  <a:pos x="801" y="934"/>
                </a:cxn>
                <a:cxn ang="0">
                  <a:pos x="545" y="976"/>
                </a:cxn>
                <a:cxn ang="0">
                  <a:pos x="52" y="976"/>
                </a:cxn>
                <a:cxn ang="0">
                  <a:pos x="52" y="800"/>
                </a:cxn>
              </a:cxnLst>
              <a:rect l="0" t="0" r="r" b="b"/>
              <a:pathLst>
                <a:path w="928" h="976">
                  <a:moveTo>
                    <a:pt x="52" y="800"/>
                  </a:moveTo>
                  <a:cubicBezTo>
                    <a:pt x="503" y="800"/>
                    <a:pt x="503" y="800"/>
                    <a:pt x="503" y="800"/>
                  </a:cubicBezTo>
                  <a:cubicBezTo>
                    <a:pt x="579" y="800"/>
                    <a:pt x="622" y="791"/>
                    <a:pt x="648" y="775"/>
                  </a:cubicBezTo>
                  <a:cubicBezTo>
                    <a:pt x="673" y="758"/>
                    <a:pt x="699" y="724"/>
                    <a:pt x="699" y="690"/>
                  </a:cubicBezTo>
                  <a:cubicBezTo>
                    <a:pt x="699" y="640"/>
                    <a:pt x="673" y="606"/>
                    <a:pt x="630" y="581"/>
                  </a:cubicBezTo>
                  <a:cubicBezTo>
                    <a:pt x="613" y="573"/>
                    <a:pt x="571" y="564"/>
                    <a:pt x="528" y="564"/>
                  </a:cubicBezTo>
                  <a:cubicBezTo>
                    <a:pt x="341" y="564"/>
                    <a:pt x="341" y="564"/>
                    <a:pt x="341" y="564"/>
                  </a:cubicBezTo>
                  <a:cubicBezTo>
                    <a:pt x="222" y="564"/>
                    <a:pt x="145" y="547"/>
                    <a:pt x="94" y="505"/>
                  </a:cubicBezTo>
                  <a:cubicBezTo>
                    <a:pt x="35" y="446"/>
                    <a:pt x="0" y="371"/>
                    <a:pt x="0" y="287"/>
                  </a:cubicBezTo>
                  <a:cubicBezTo>
                    <a:pt x="0" y="160"/>
                    <a:pt x="69" y="51"/>
                    <a:pt x="171" y="17"/>
                  </a:cubicBezTo>
                  <a:cubicBezTo>
                    <a:pt x="222" y="0"/>
                    <a:pt x="273" y="0"/>
                    <a:pt x="384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169"/>
                    <a:pt x="877" y="169"/>
                    <a:pt x="877" y="169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341" y="177"/>
                    <a:pt x="333" y="177"/>
                    <a:pt x="298" y="177"/>
                  </a:cubicBezTo>
                  <a:cubicBezTo>
                    <a:pt x="256" y="194"/>
                    <a:pt x="239" y="228"/>
                    <a:pt x="239" y="278"/>
                  </a:cubicBezTo>
                  <a:cubicBezTo>
                    <a:pt x="239" y="329"/>
                    <a:pt x="256" y="362"/>
                    <a:pt x="290" y="379"/>
                  </a:cubicBezTo>
                  <a:cubicBezTo>
                    <a:pt x="324" y="388"/>
                    <a:pt x="341" y="396"/>
                    <a:pt x="418" y="396"/>
                  </a:cubicBezTo>
                  <a:cubicBezTo>
                    <a:pt x="571" y="396"/>
                    <a:pt x="571" y="396"/>
                    <a:pt x="571" y="396"/>
                  </a:cubicBezTo>
                  <a:cubicBezTo>
                    <a:pt x="716" y="396"/>
                    <a:pt x="801" y="413"/>
                    <a:pt x="852" y="472"/>
                  </a:cubicBezTo>
                  <a:cubicBezTo>
                    <a:pt x="903" y="514"/>
                    <a:pt x="928" y="606"/>
                    <a:pt x="928" y="690"/>
                  </a:cubicBezTo>
                  <a:cubicBezTo>
                    <a:pt x="928" y="791"/>
                    <a:pt x="877" y="884"/>
                    <a:pt x="801" y="934"/>
                  </a:cubicBezTo>
                  <a:cubicBezTo>
                    <a:pt x="758" y="968"/>
                    <a:pt x="690" y="976"/>
                    <a:pt x="545" y="976"/>
                  </a:cubicBezTo>
                  <a:cubicBezTo>
                    <a:pt x="52" y="976"/>
                    <a:pt x="52" y="976"/>
                    <a:pt x="52" y="976"/>
                  </a:cubicBezTo>
                  <a:cubicBezTo>
                    <a:pt x="52" y="800"/>
                    <a:pt x="52" y="800"/>
                    <a:pt x="52" y="800"/>
                  </a:cubicBezTo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948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95063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47054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08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2762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800100"/>
            <a:ext cx="10989733" cy="406400"/>
          </a:xfrm>
        </p:spPr>
        <p:txBody>
          <a:bodyPr/>
          <a:lstStyle>
            <a:lvl1pPr marL="0" indent="0">
              <a:buNone/>
              <a:defRPr sz="2000" b="1" i="1" baseline="0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450737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6192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91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ales Kickoff 2013 PPT segue 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3064984" y="3057648"/>
            <a:ext cx="6033995" cy="738660"/>
            <a:chOff x="-1547555" y="4178683"/>
            <a:chExt cx="5217785" cy="851660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-1547555" y="4178683"/>
              <a:ext cx="808544" cy="851660"/>
            </a:xfrm>
            <a:custGeom>
              <a:avLst/>
              <a:gdLst/>
              <a:ahLst/>
              <a:cxnLst>
                <a:cxn ang="0">
                  <a:pos x="51" y="800"/>
                </a:cxn>
                <a:cxn ang="0">
                  <a:pos x="486" y="800"/>
                </a:cxn>
                <a:cxn ang="0">
                  <a:pos x="636" y="775"/>
                </a:cxn>
                <a:cxn ang="0">
                  <a:pos x="678" y="690"/>
                </a:cxn>
                <a:cxn ang="0">
                  <a:pos x="620" y="581"/>
                </a:cxn>
                <a:cxn ang="0">
                  <a:pos x="511" y="564"/>
                </a:cxn>
                <a:cxn ang="0">
                  <a:pos x="335" y="564"/>
                </a:cxn>
                <a:cxn ang="0">
                  <a:pos x="93" y="505"/>
                </a:cxn>
                <a:cxn ang="0">
                  <a:pos x="0" y="287"/>
                </a:cxn>
                <a:cxn ang="0">
                  <a:pos x="168" y="17"/>
                </a:cxn>
                <a:cxn ang="0">
                  <a:pos x="377" y="0"/>
                </a:cxn>
                <a:cxn ang="0">
                  <a:pos x="854" y="0"/>
                </a:cxn>
                <a:cxn ang="0">
                  <a:pos x="854" y="169"/>
                </a:cxn>
                <a:cxn ang="0">
                  <a:pos x="427" y="169"/>
                </a:cxn>
                <a:cxn ang="0">
                  <a:pos x="293" y="177"/>
                </a:cxn>
                <a:cxn ang="0">
                  <a:pos x="226" y="278"/>
                </a:cxn>
                <a:cxn ang="0">
                  <a:pos x="285" y="379"/>
                </a:cxn>
                <a:cxn ang="0">
                  <a:pos x="410" y="396"/>
                </a:cxn>
                <a:cxn ang="0">
                  <a:pos x="561" y="396"/>
                </a:cxn>
                <a:cxn ang="0">
                  <a:pos x="837" y="472"/>
                </a:cxn>
                <a:cxn ang="0">
                  <a:pos x="912" y="690"/>
                </a:cxn>
                <a:cxn ang="0">
                  <a:pos x="787" y="934"/>
                </a:cxn>
                <a:cxn ang="0">
                  <a:pos x="536" y="976"/>
                </a:cxn>
                <a:cxn ang="0">
                  <a:pos x="51" y="976"/>
                </a:cxn>
                <a:cxn ang="0">
                  <a:pos x="51" y="800"/>
                </a:cxn>
              </a:cxnLst>
              <a:rect l="0" t="0" r="r" b="b"/>
              <a:pathLst>
                <a:path w="912" h="976">
                  <a:moveTo>
                    <a:pt x="51" y="800"/>
                  </a:moveTo>
                  <a:cubicBezTo>
                    <a:pt x="486" y="800"/>
                    <a:pt x="486" y="800"/>
                    <a:pt x="486" y="800"/>
                  </a:cubicBezTo>
                  <a:cubicBezTo>
                    <a:pt x="569" y="800"/>
                    <a:pt x="611" y="791"/>
                    <a:pt x="636" y="775"/>
                  </a:cubicBezTo>
                  <a:cubicBezTo>
                    <a:pt x="661" y="758"/>
                    <a:pt x="678" y="724"/>
                    <a:pt x="678" y="690"/>
                  </a:cubicBezTo>
                  <a:cubicBezTo>
                    <a:pt x="678" y="640"/>
                    <a:pt x="661" y="606"/>
                    <a:pt x="620" y="581"/>
                  </a:cubicBezTo>
                  <a:cubicBezTo>
                    <a:pt x="595" y="573"/>
                    <a:pt x="561" y="564"/>
                    <a:pt x="511" y="564"/>
                  </a:cubicBezTo>
                  <a:cubicBezTo>
                    <a:pt x="335" y="564"/>
                    <a:pt x="335" y="564"/>
                    <a:pt x="335" y="564"/>
                  </a:cubicBezTo>
                  <a:cubicBezTo>
                    <a:pt x="218" y="564"/>
                    <a:pt x="143" y="547"/>
                    <a:pt x="93" y="505"/>
                  </a:cubicBezTo>
                  <a:cubicBezTo>
                    <a:pt x="34" y="446"/>
                    <a:pt x="0" y="371"/>
                    <a:pt x="0" y="287"/>
                  </a:cubicBezTo>
                  <a:cubicBezTo>
                    <a:pt x="0" y="160"/>
                    <a:pt x="67" y="51"/>
                    <a:pt x="168" y="17"/>
                  </a:cubicBezTo>
                  <a:cubicBezTo>
                    <a:pt x="210" y="0"/>
                    <a:pt x="268" y="0"/>
                    <a:pt x="377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54" y="169"/>
                    <a:pt x="854" y="169"/>
                    <a:pt x="854" y="169"/>
                  </a:cubicBezTo>
                  <a:cubicBezTo>
                    <a:pt x="427" y="169"/>
                    <a:pt x="427" y="169"/>
                    <a:pt x="427" y="169"/>
                  </a:cubicBezTo>
                  <a:cubicBezTo>
                    <a:pt x="335" y="177"/>
                    <a:pt x="327" y="177"/>
                    <a:pt x="293" y="177"/>
                  </a:cubicBezTo>
                  <a:cubicBezTo>
                    <a:pt x="251" y="194"/>
                    <a:pt x="226" y="228"/>
                    <a:pt x="226" y="278"/>
                  </a:cubicBezTo>
                  <a:cubicBezTo>
                    <a:pt x="226" y="329"/>
                    <a:pt x="251" y="362"/>
                    <a:pt x="285" y="379"/>
                  </a:cubicBezTo>
                  <a:cubicBezTo>
                    <a:pt x="310" y="388"/>
                    <a:pt x="335" y="396"/>
                    <a:pt x="410" y="396"/>
                  </a:cubicBezTo>
                  <a:cubicBezTo>
                    <a:pt x="561" y="396"/>
                    <a:pt x="561" y="396"/>
                    <a:pt x="561" y="396"/>
                  </a:cubicBezTo>
                  <a:cubicBezTo>
                    <a:pt x="703" y="396"/>
                    <a:pt x="779" y="413"/>
                    <a:pt x="837" y="472"/>
                  </a:cubicBezTo>
                  <a:cubicBezTo>
                    <a:pt x="879" y="514"/>
                    <a:pt x="912" y="606"/>
                    <a:pt x="912" y="690"/>
                  </a:cubicBezTo>
                  <a:cubicBezTo>
                    <a:pt x="912" y="791"/>
                    <a:pt x="862" y="884"/>
                    <a:pt x="787" y="934"/>
                  </a:cubicBezTo>
                  <a:cubicBezTo>
                    <a:pt x="737" y="968"/>
                    <a:pt x="678" y="976"/>
                    <a:pt x="536" y="976"/>
                  </a:cubicBezTo>
                  <a:cubicBezTo>
                    <a:pt x="51" y="976"/>
                    <a:pt x="51" y="976"/>
                    <a:pt x="51" y="976"/>
                  </a:cubicBezTo>
                  <a:cubicBezTo>
                    <a:pt x="51" y="800"/>
                    <a:pt x="51" y="800"/>
                    <a:pt x="51" y="800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-674327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19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74361" y="4178683"/>
              <a:ext cx="776199" cy="851660"/>
            </a:xfrm>
            <a:custGeom>
              <a:avLst/>
              <a:gdLst/>
              <a:ahLst/>
              <a:cxnLst>
                <a:cxn ang="0">
                  <a:pos x="212" y="976"/>
                </a:cxn>
                <a:cxn ang="0">
                  <a:pos x="0" y="976"/>
                </a:cxn>
                <a:cxn ang="0">
                  <a:pos x="0" y="0"/>
                </a:cxn>
                <a:cxn ang="0">
                  <a:pos x="491" y="0"/>
                </a:cxn>
                <a:cxn ang="0">
                  <a:pos x="787" y="85"/>
                </a:cxn>
                <a:cxn ang="0">
                  <a:pos x="880" y="312"/>
                </a:cxn>
                <a:cxn ang="0">
                  <a:pos x="770" y="573"/>
                </a:cxn>
                <a:cxn ang="0">
                  <a:pos x="550" y="632"/>
                </a:cxn>
                <a:cxn ang="0">
                  <a:pos x="212" y="632"/>
                </a:cxn>
                <a:cxn ang="0">
                  <a:pos x="212" y="976"/>
                </a:cxn>
                <a:cxn ang="0">
                  <a:pos x="500" y="455"/>
                </a:cxn>
                <a:cxn ang="0">
                  <a:pos x="610" y="430"/>
                </a:cxn>
                <a:cxn ang="0">
                  <a:pos x="652" y="312"/>
                </a:cxn>
                <a:cxn ang="0">
                  <a:pos x="576" y="177"/>
                </a:cxn>
                <a:cxn ang="0">
                  <a:pos x="500" y="169"/>
                </a:cxn>
                <a:cxn ang="0">
                  <a:pos x="212" y="169"/>
                </a:cxn>
                <a:cxn ang="0">
                  <a:pos x="212" y="455"/>
                </a:cxn>
                <a:cxn ang="0">
                  <a:pos x="500" y="455"/>
                </a:cxn>
              </a:cxnLst>
              <a:rect l="0" t="0" r="r" b="b"/>
              <a:pathLst>
                <a:path w="880" h="976">
                  <a:moveTo>
                    <a:pt x="212" y="976"/>
                  </a:moveTo>
                  <a:cubicBezTo>
                    <a:pt x="0" y="976"/>
                    <a:pt x="0" y="976"/>
                    <a:pt x="0" y="9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669" y="0"/>
                    <a:pt x="728" y="17"/>
                    <a:pt x="787" y="85"/>
                  </a:cubicBezTo>
                  <a:cubicBezTo>
                    <a:pt x="847" y="152"/>
                    <a:pt x="880" y="228"/>
                    <a:pt x="880" y="312"/>
                  </a:cubicBezTo>
                  <a:cubicBezTo>
                    <a:pt x="880" y="421"/>
                    <a:pt x="838" y="514"/>
                    <a:pt x="770" y="573"/>
                  </a:cubicBezTo>
                  <a:cubicBezTo>
                    <a:pt x="711" y="615"/>
                    <a:pt x="660" y="632"/>
                    <a:pt x="550" y="632"/>
                  </a:cubicBezTo>
                  <a:cubicBezTo>
                    <a:pt x="212" y="632"/>
                    <a:pt x="212" y="632"/>
                    <a:pt x="212" y="632"/>
                  </a:cubicBezTo>
                  <a:cubicBezTo>
                    <a:pt x="212" y="976"/>
                    <a:pt x="212" y="976"/>
                    <a:pt x="212" y="976"/>
                  </a:cubicBezTo>
                  <a:close/>
                  <a:moveTo>
                    <a:pt x="500" y="455"/>
                  </a:moveTo>
                  <a:cubicBezTo>
                    <a:pt x="550" y="455"/>
                    <a:pt x="584" y="455"/>
                    <a:pt x="610" y="430"/>
                  </a:cubicBezTo>
                  <a:cubicBezTo>
                    <a:pt x="635" y="413"/>
                    <a:pt x="652" y="362"/>
                    <a:pt x="652" y="312"/>
                  </a:cubicBezTo>
                  <a:cubicBezTo>
                    <a:pt x="652" y="244"/>
                    <a:pt x="627" y="194"/>
                    <a:pt x="576" y="177"/>
                  </a:cubicBezTo>
                  <a:cubicBezTo>
                    <a:pt x="559" y="177"/>
                    <a:pt x="534" y="169"/>
                    <a:pt x="500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2" y="455"/>
                    <a:pt x="212" y="455"/>
                    <a:pt x="212" y="455"/>
                  </a:cubicBezTo>
                  <a:cubicBezTo>
                    <a:pt x="500" y="455"/>
                    <a:pt x="500" y="455"/>
                    <a:pt x="500" y="45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126021" y="4178683"/>
              <a:ext cx="711516" cy="851660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49" y="79"/>
                </a:cxn>
                <a:cxn ang="0">
                  <a:pos x="49" y="46"/>
                </a:cxn>
                <a:cxn ang="0">
                  <a:pos x="17" y="46"/>
                </a:cxn>
                <a:cxn ang="0">
                  <a:pos x="17" y="79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2"/>
                </a:cxn>
                <a:cxn ang="0">
                  <a:pos x="49" y="32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66" y="79"/>
                </a:cxn>
                <a:cxn ang="0">
                  <a:pos x="66" y="79"/>
                </a:cxn>
              </a:cxnLst>
              <a:rect l="0" t="0" r="r" b="b"/>
              <a:pathLst>
                <a:path w="66" h="79">
                  <a:moveTo>
                    <a:pt x="66" y="79"/>
                  </a:moveTo>
                  <a:lnTo>
                    <a:pt x="49" y="79"/>
                  </a:lnTo>
                  <a:lnTo>
                    <a:pt x="49" y="46"/>
                  </a:lnTo>
                  <a:lnTo>
                    <a:pt x="17" y="46"/>
                  </a:lnTo>
                  <a:lnTo>
                    <a:pt x="17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49" y="32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945342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28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2850908" y="4178683"/>
              <a:ext cx="819322" cy="851660"/>
            </a:xfrm>
            <a:custGeom>
              <a:avLst/>
              <a:gdLst/>
              <a:ahLst/>
              <a:cxnLst>
                <a:cxn ang="0">
                  <a:pos x="52" y="800"/>
                </a:cxn>
                <a:cxn ang="0">
                  <a:pos x="503" y="800"/>
                </a:cxn>
                <a:cxn ang="0">
                  <a:pos x="648" y="775"/>
                </a:cxn>
                <a:cxn ang="0">
                  <a:pos x="699" y="690"/>
                </a:cxn>
                <a:cxn ang="0">
                  <a:pos x="630" y="581"/>
                </a:cxn>
                <a:cxn ang="0">
                  <a:pos x="528" y="564"/>
                </a:cxn>
                <a:cxn ang="0">
                  <a:pos x="341" y="564"/>
                </a:cxn>
                <a:cxn ang="0">
                  <a:pos x="94" y="505"/>
                </a:cxn>
                <a:cxn ang="0">
                  <a:pos x="0" y="287"/>
                </a:cxn>
                <a:cxn ang="0">
                  <a:pos x="171" y="17"/>
                </a:cxn>
                <a:cxn ang="0">
                  <a:pos x="384" y="0"/>
                </a:cxn>
                <a:cxn ang="0">
                  <a:pos x="877" y="0"/>
                </a:cxn>
                <a:cxn ang="0">
                  <a:pos x="877" y="169"/>
                </a:cxn>
                <a:cxn ang="0">
                  <a:pos x="435" y="169"/>
                </a:cxn>
                <a:cxn ang="0">
                  <a:pos x="298" y="177"/>
                </a:cxn>
                <a:cxn ang="0">
                  <a:pos x="239" y="278"/>
                </a:cxn>
                <a:cxn ang="0">
                  <a:pos x="290" y="379"/>
                </a:cxn>
                <a:cxn ang="0">
                  <a:pos x="418" y="396"/>
                </a:cxn>
                <a:cxn ang="0">
                  <a:pos x="571" y="396"/>
                </a:cxn>
                <a:cxn ang="0">
                  <a:pos x="852" y="472"/>
                </a:cxn>
                <a:cxn ang="0">
                  <a:pos x="928" y="690"/>
                </a:cxn>
                <a:cxn ang="0">
                  <a:pos x="801" y="934"/>
                </a:cxn>
                <a:cxn ang="0">
                  <a:pos x="545" y="976"/>
                </a:cxn>
                <a:cxn ang="0">
                  <a:pos x="52" y="976"/>
                </a:cxn>
                <a:cxn ang="0">
                  <a:pos x="52" y="800"/>
                </a:cxn>
              </a:cxnLst>
              <a:rect l="0" t="0" r="r" b="b"/>
              <a:pathLst>
                <a:path w="928" h="976">
                  <a:moveTo>
                    <a:pt x="52" y="800"/>
                  </a:moveTo>
                  <a:cubicBezTo>
                    <a:pt x="503" y="800"/>
                    <a:pt x="503" y="800"/>
                    <a:pt x="503" y="800"/>
                  </a:cubicBezTo>
                  <a:cubicBezTo>
                    <a:pt x="579" y="800"/>
                    <a:pt x="622" y="791"/>
                    <a:pt x="648" y="775"/>
                  </a:cubicBezTo>
                  <a:cubicBezTo>
                    <a:pt x="673" y="758"/>
                    <a:pt x="699" y="724"/>
                    <a:pt x="699" y="690"/>
                  </a:cubicBezTo>
                  <a:cubicBezTo>
                    <a:pt x="699" y="640"/>
                    <a:pt x="673" y="606"/>
                    <a:pt x="630" y="581"/>
                  </a:cubicBezTo>
                  <a:cubicBezTo>
                    <a:pt x="613" y="573"/>
                    <a:pt x="571" y="564"/>
                    <a:pt x="528" y="564"/>
                  </a:cubicBezTo>
                  <a:cubicBezTo>
                    <a:pt x="341" y="564"/>
                    <a:pt x="341" y="564"/>
                    <a:pt x="341" y="564"/>
                  </a:cubicBezTo>
                  <a:cubicBezTo>
                    <a:pt x="222" y="564"/>
                    <a:pt x="145" y="547"/>
                    <a:pt x="94" y="505"/>
                  </a:cubicBezTo>
                  <a:cubicBezTo>
                    <a:pt x="35" y="446"/>
                    <a:pt x="0" y="371"/>
                    <a:pt x="0" y="287"/>
                  </a:cubicBezTo>
                  <a:cubicBezTo>
                    <a:pt x="0" y="160"/>
                    <a:pt x="69" y="51"/>
                    <a:pt x="171" y="17"/>
                  </a:cubicBezTo>
                  <a:cubicBezTo>
                    <a:pt x="222" y="0"/>
                    <a:pt x="273" y="0"/>
                    <a:pt x="384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169"/>
                    <a:pt x="877" y="169"/>
                    <a:pt x="877" y="169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341" y="177"/>
                    <a:pt x="333" y="177"/>
                    <a:pt x="298" y="177"/>
                  </a:cubicBezTo>
                  <a:cubicBezTo>
                    <a:pt x="256" y="194"/>
                    <a:pt x="239" y="228"/>
                    <a:pt x="239" y="278"/>
                  </a:cubicBezTo>
                  <a:cubicBezTo>
                    <a:pt x="239" y="329"/>
                    <a:pt x="256" y="362"/>
                    <a:pt x="290" y="379"/>
                  </a:cubicBezTo>
                  <a:cubicBezTo>
                    <a:pt x="324" y="388"/>
                    <a:pt x="341" y="396"/>
                    <a:pt x="418" y="396"/>
                  </a:cubicBezTo>
                  <a:cubicBezTo>
                    <a:pt x="571" y="396"/>
                    <a:pt x="571" y="396"/>
                    <a:pt x="571" y="396"/>
                  </a:cubicBezTo>
                  <a:cubicBezTo>
                    <a:pt x="716" y="396"/>
                    <a:pt x="801" y="413"/>
                    <a:pt x="852" y="472"/>
                  </a:cubicBezTo>
                  <a:cubicBezTo>
                    <a:pt x="903" y="514"/>
                    <a:pt x="928" y="606"/>
                    <a:pt x="928" y="690"/>
                  </a:cubicBezTo>
                  <a:cubicBezTo>
                    <a:pt x="928" y="791"/>
                    <a:pt x="877" y="884"/>
                    <a:pt x="801" y="934"/>
                  </a:cubicBezTo>
                  <a:cubicBezTo>
                    <a:pt x="758" y="968"/>
                    <a:pt x="690" y="976"/>
                    <a:pt x="545" y="976"/>
                  </a:cubicBezTo>
                  <a:cubicBezTo>
                    <a:pt x="52" y="976"/>
                    <a:pt x="52" y="976"/>
                    <a:pt x="52" y="976"/>
                  </a:cubicBezTo>
                  <a:cubicBezTo>
                    <a:pt x="52" y="800"/>
                    <a:pt x="52" y="800"/>
                    <a:pt x="52" y="800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</p:grp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914640" y="6556249"/>
            <a:ext cx="3860800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© Sophos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07390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ales Kickoff 2013 PPT slide-4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4723322"/>
            <a:ext cx="12192000" cy="213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45416" y="5005897"/>
            <a:ext cx="7550317" cy="508001"/>
          </a:xfrm>
        </p:spPr>
        <p:txBody>
          <a:bodyPr>
            <a:normAutofit/>
          </a:bodyPr>
          <a:lstStyle>
            <a:lvl1pPr marL="0" indent="0" algn="l">
              <a:buNone/>
              <a:defRPr sz="2900" b="1">
                <a:solidFill>
                  <a:srgbClr val="333333"/>
                </a:solidFill>
                <a:effectLst/>
                <a:latin typeface="+mn-lt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5839" y="6239163"/>
            <a:ext cx="2451096" cy="3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utoShape 3"/>
          <p:cNvSpPr>
            <a:spLocks noChangeAspect="1" noChangeArrowheads="1" noTextEdit="1"/>
          </p:cNvSpPr>
          <p:nvPr userDrawn="1"/>
        </p:nvSpPr>
        <p:spPr bwMode="auto">
          <a:xfrm>
            <a:off x="8009467" y="255590"/>
            <a:ext cx="418253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8869" y="5377374"/>
            <a:ext cx="7531100" cy="519113"/>
          </a:xfrm>
        </p:spPr>
        <p:txBody>
          <a:bodyPr anchor="t">
            <a:normAutofit/>
          </a:bodyPr>
          <a:lstStyle>
            <a:lvl1pPr marL="0" indent="0">
              <a:buNone/>
              <a:defRPr sz="2700">
                <a:solidFill>
                  <a:srgbClr val="73737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AutoShape 10"/>
          <p:cNvSpPr>
            <a:spLocks noChangeAspect="1" noChangeArrowheads="1" noTextEdit="1"/>
          </p:cNvSpPr>
          <p:nvPr userDrawn="1"/>
        </p:nvSpPr>
        <p:spPr bwMode="auto">
          <a:xfrm>
            <a:off x="7954435" y="257176"/>
            <a:ext cx="423756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43469" y="1436256"/>
            <a:ext cx="7507111" cy="2724821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5300" b="1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65210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96982" y="1441005"/>
            <a:ext cx="5318567" cy="48521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6241177" y="1449146"/>
            <a:ext cx="5372839" cy="48440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</p:spPr>
        <p:txBody>
          <a:bodyPr anchor="t">
            <a:normAutofit/>
          </a:bodyPr>
          <a:lstStyle>
            <a:lvl1pPr algn="l" defTabSz="1219170" rtl="0" eaLnBrk="1" latinLnBrk="0" hangingPunct="1">
              <a:spcBef>
                <a:spcPts val="800"/>
              </a:spcBef>
              <a:buNone/>
              <a:defRPr lang="en-US" sz="48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783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25"/>
          </p:nvPr>
        </p:nvSpPr>
        <p:spPr>
          <a:xfrm>
            <a:off x="439826" y="1567768"/>
            <a:ext cx="3533913" cy="248077"/>
          </a:xfrm>
          <a:solidFill>
            <a:srgbClr val="0095D8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05418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2" indent="0">
              <a:buNone/>
              <a:defRPr sz="1400" b="1"/>
            </a:lvl4pPr>
            <a:lvl5pPr marL="1621667" indent="0">
              <a:buNone/>
              <a:defRPr sz="1400" b="1"/>
            </a:lvl5pPr>
            <a:lvl6pPr marL="2027095" indent="0">
              <a:buNone/>
              <a:defRPr sz="1400" b="1"/>
            </a:lvl6pPr>
            <a:lvl7pPr marL="2432518" indent="0">
              <a:buNone/>
              <a:defRPr sz="1400" b="1"/>
            </a:lvl7pPr>
            <a:lvl8pPr marL="2837937" indent="0">
              <a:buNone/>
              <a:defRPr sz="1400" b="1"/>
            </a:lvl8pPr>
            <a:lvl9pPr marL="3243358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6"/>
          </p:nvPr>
        </p:nvSpPr>
        <p:spPr>
          <a:xfrm>
            <a:off x="4355798" y="1567768"/>
            <a:ext cx="3533913" cy="248077"/>
          </a:xfrm>
          <a:solidFill>
            <a:srgbClr val="0095D8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05418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2" indent="0">
              <a:buNone/>
              <a:defRPr sz="1400" b="1"/>
            </a:lvl4pPr>
            <a:lvl5pPr marL="1621667" indent="0">
              <a:buNone/>
              <a:defRPr sz="1400" b="1"/>
            </a:lvl5pPr>
            <a:lvl6pPr marL="2027095" indent="0">
              <a:buNone/>
              <a:defRPr sz="1400" b="1"/>
            </a:lvl6pPr>
            <a:lvl7pPr marL="2432518" indent="0">
              <a:buNone/>
              <a:defRPr sz="1400" b="1"/>
            </a:lvl7pPr>
            <a:lvl8pPr marL="2837937" indent="0">
              <a:buNone/>
              <a:defRPr sz="1400" b="1"/>
            </a:lvl8pPr>
            <a:lvl9pPr marL="3243358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7"/>
          </p:nvPr>
        </p:nvSpPr>
        <p:spPr>
          <a:xfrm>
            <a:off x="8277812" y="1567768"/>
            <a:ext cx="3533913" cy="248077"/>
          </a:xfrm>
          <a:solidFill>
            <a:srgbClr val="0095D8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05418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2" indent="0">
              <a:buNone/>
              <a:defRPr sz="1400" b="1"/>
            </a:lvl4pPr>
            <a:lvl5pPr marL="1621667" indent="0">
              <a:buNone/>
              <a:defRPr sz="1400" b="1"/>
            </a:lvl5pPr>
            <a:lvl6pPr marL="2027095" indent="0">
              <a:buNone/>
              <a:defRPr sz="1400" b="1"/>
            </a:lvl6pPr>
            <a:lvl7pPr marL="2432518" indent="0">
              <a:buNone/>
              <a:defRPr sz="1400" b="1"/>
            </a:lvl7pPr>
            <a:lvl8pPr marL="2837937" indent="0">
              <a:buNone/>
              <a:defRPr sz="1400" b="1"/>
            </a:lvl8pPr>
            <a:lvl9pPr marL="3243358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20" y="1856080"/>
            <a:ext cx="3527864" cy="4190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361839" y="1856080"/>
            <a:ext cx="3527864" cy="4190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8283856" y="1856080"/>
            <a:ext cx="3527864" cy="4190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976192"/>
          </a:xfrm>
          <a:prstGeom prst="rect">
            <a:avLst/>
          </a:prstGeom>
        </p:spPr>
        <p:txBody>
          <a:bodyPr lIns="119280" tIns="59631" rIns="119280" bIns="59631"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283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1644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</p:spPr>
        <p:txBody>
          <a:bodyPr anchor="ctr">
            <a:normAutofit/>
          </a:bodyPr>
          <a:lstStyle>
            <a:lvl1pPr algn="l" defTabSz="1219170" rtl="0" eaLnBrk="1" latinLnBrk="0" hangingPunct="1">
              <a:spcBef>
                <a:spcPts val="800"/>
              </a:spcBef>
              <a:buNone/>
              <a:defRPr lang="en-US" sz="4800" b="1" kern="1200" dirty="0">
                <a:solidFill>
                  <a:srgbClr val="1262A9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7540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</p:spPr>
        <p:txBody>
          <a:bodyPr anchor="ctr">
            <a:normAutofit/>
          </a:bodyPr>
          <a:lstStyle>
            <a:lvl1pPr algn="l" defTabSz="1219170" rtl="0" eaLnBrk="1" latinLnBrk="0" hangingPunct="1">
              <a:spcBef>
                <a:spcPts val="800"/>
              </a:spcBef>
              <a:buNone/>
              <a:defRPr lang="en-US" sz="48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6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1430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57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37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759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use sparing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165669"/>
            <a:ext cx="12192000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9507" y="6478062"/>
            <a:ext cx="4536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135" y="6478062"/>
            <a:ext cx="50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52" y="6408989"/>
            <a:ext cx="12199951" cy="456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80" y="6577433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5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7" r:id="rId2"/>
    <p:sldLayoutId id="2147483697" r:id="rId3"/>
    <p:sldLayoutId id="2147483708" r:id="rId4"/>
    <p:sldLayoutId id="2147483705" r:id="rId5"/>
    <p:sldLayoutId id="2147483706" r:id="rId6"/>
    <p:sldLayoutId id="2147483701" r:id="rId7"/>
    <p:sldLayoutId id="2147483710" r:id="rId8"/>
    <p:sldLayoutId id="2147483709" r:id="rId9"/>
    <p:sldLayoutId id="214748370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75000"/>
        <a:buFont typeface="Courier New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LucidaGrande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9507" y="6478062"/>
            <a:ext cx="4536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135" y="6478062"/>
            <a:ext cx="50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52" y="6408989"/>
            <a:ext cx="12199951" cy="456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80" y="6577433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3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1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75000"/>
        <a:buFont typeface="Courier New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LucidaGrande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ophos.com/products/intercept/early-access-preview" TargetMode="External"/><Relationship Id="rId2" Type="http://schemas.openxmlformats.org/officeDocument/2006/relationships/hyperlink" Target="https://id.sophos.com/web/register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ophos.com/products/intercept/early-access-pre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5118" y="1686510"/>
            <a:ext cx="11376212" cy="3417610"/>
          </a:xfrm>
        </p:spPr>
        <p:txBody>
          <a:bodyPr>
            <a:normAutofit/>
          </a:bodyPr>
          <a:lstStyle/>
          <a:p>
            <a:r>
              <a:rPr lang="en-US" sz="4800" dirty="0"/>
              <a:t>Sophos “New Endpoint Protection Features” and “New Server Protection Features”</a:t>
            </a:r>
            <a:br>
              <a:rPr lang="en-US" sz="4800" dirty="0"/>
            </a:br>
            <a:r>
              <a:rPr lang="en-US" sz="4800" dirty="0"/>
              <a:t>Early Access Program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254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Manage devices and confirm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Once Endpoint components are  updated on assigned endpoints, you will be prompted to restart the endpoint to finish the update</a:t>
            </a:r>
          </a:p>
          <a:p>
            <a:r>
              <a:rPr lang="en-GB" dirty="0"/>
              <a:t>Once restarted, you can confirm a successful update by clicking the </a:t>
            </a:r>
            <a:r>
              <a:rPr lang="en-GB" b="1" i="1" dirty="0"/>
              <a:t>Sophos Agent Icon </a:t>
            </a:r>
            <a:r>
              <a:rPr lang="en-GB" dirty="0"/>
              <a:t>in the system tray and clicking the </a:t>
            </a:r>
            <a:r>
              <a:rPr lang="en-GB" b="1" i="1" dirty="0"/>
              <a:t>About </a:t>
            </a:r>
            <a:r>
              <a:rPr lang="en-GB" dirty="0"/>
              <a:t>link in the bottom right hand corner</a:t>
            </a:r>
            <a:endParaRPr lang="en-GB" b="1" i="1" dirty="0"/>
          </a:p>
          <a:p>
            <a:r>
              <a:rPr lang="en-GB" dirty="0"/>
              <a:t>You should see the Core Agent is now running the 2.5.0 Beta version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14" y="1389323"/>
            <a:ext cx="3200820" cy="2276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BDFF0-055B-46B4-8441-66822250B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846" y="2032810"/>
            <a:ext cx="4000500" cy="4267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726075" y="4283765"/>
            <a:ext cx="3239021" cy="1082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5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Next steps - join the New Endpoint/Server Protection Features Early Access Preview community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New Endpoint/Server Protection Features Early Access Preview community will be used to discuss issues (via EDR forum), provide feedback and share information and content throughout the EAP</a:t>
            </a:r>
          </a:p>
          <a:p>
            <a:r>
              <a:rPr lang="en-GB" dirty="0"/>
              <a:t>If not already a member, create a Sophos Community account: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https://id.sophos.com/web/register/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Then sign up to the New Endpoint/Server </a:t>
            </a:r>
            <a:r>
              <a:rPr lang="en-GB"/>
              <a:t>Protection Features </a:t>
            </a:r>
            <a:r>
              <a:rPr lang="en-GB" dirty="0"/>
              <a:t>EAP Community: </a:t>
            </a:r>
            <a:r>
              <a:rPr lang="en-GB" dirty="0">
                <a:hlinkClick r:id="rId3"/>
              </a:rPr>
              <a:t>https://community.sophos.com/products/intercept/early-access-preview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952" y="1038223"/>
            <a:ext cx="1900870" cy="2800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524" y="4592351"/>
            <a:ext cx="5764838" cy="13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0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to provide feedback now?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Via the Intercept X EAP community: </a:t>
            </a:r>
            <a:r>
              <a:rPr lang="en-GB" dirty="0">
                <a:hlinkClick r:id="rId3"/>
              </a:rPr>
              <a:t>https://community.sophos.com/products/intercept/early-access-preview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72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“</a:t>
            </a:r>
            <a:r>
              <a:rPr lang="en-GB" b="1" dirty="0"/>
              <a:t>New Endpoint Protection Features</a:t>
            </a:r>
            <a:r>
              <a:rPr lang="en-GB" dirty="0"/>
              <a:t>” and “</a:t>
            </a:r>
            <a:r>
              <a:rPr lang="en-GB" b="1" dirty="0"/>
              <a:t>New Server Protection Features</a:t>
            </a:r>
            <a:r>
              <a:rPr lang="en-GB" dirty="0"/>
              <a:t>” Early Access Programs are adding AMSI Protection and Malicious Network Traffic Prevention (IPS) to Windows endpoints and servers</a:t>
            </a:r>
          </a:p>
          <a:p>
            <a:r>
              <a:rPr lang="en-GB" dirty="0"/>
              <a:t>Existing Central customers looking to trial these capabilities must join one or both Early Access Programs to access these features</a:t>
            </a:r>
          </a:p>
          <a:p>
            <a:r>
              <a:rPr lang="en-GB" dirty="0"/>
              <a:t>New customers can start a new Sophos Central trial where Intercept X Advanced with EDR, including AMSI Protection and Malicious Network Traffic Prevention, will be provided as part of that trial</a:t>
            </a:r>
          </a:p>
          <a:p>
            <a:r>
              <a:rPr lang="en-GB" dirty="0"/>
              <a:t>Three activities are required to join early access program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Prepare devices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Enter the Early Access Program(s) in Sophos Central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Manage Devices and Confirm deployment</a:t>
            </a:r>
          </a:p>
          <a:p>
            <a:r>
              <a:rPr lang="en-GB" dirty="0"/>
              <a:t>This deck provides assistance to undertake these activities</a:t>
            </a:r>
          </a:p>
        </p:txBody>
      </p:sp>
    </p:spTree>
    <p:extLst>
      <p:ext uri="{BB962C8B-B14F-4D97-AF65-F5344CB8AC3E}">
        <p14:creationId xmlns:p14="http://schemas.microsoft.com/office/powerpoint/2010/main" val="129025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Prepare devices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list for qualifying devices</a:t>
            </a:r>
          </a:p>
          <a:p>
            <a:pPr lvl="1"/>
            <a:r>
              <a:rPr lang="en-GB" dirty="0"/>
              <a:t>Must be running on supported Operating Systems:</a:t>
            </a:r>
          </a:p>
          <a:p>
            <a:pPr lvl="2"/>
            <a:r>
              <a:rPr lang="en-GB" dirty="0"/>
              <a:t>AMSI</a:t>
            </a:r>
          </a:p>
          <a:p>
            <a:pPr lvl="3"/>
            <a:r>
              <a:rPr lang="en-GB" dirty="0"/>
              <a:t>Windows 10 (32/64-bit)</a:t>
            </a:r>
          </a:p>
          <a:p>
            <a:pPr lvl="4"/>
            <a:r>
              <a:rPr lang="en-GB" dirty="0"/>
              <a:t>Different AMSI Protection features may require different minimum Windows 10 versions</a:t>
            </a:r>
          </a:p>
          <a:p>
            <a:pPr lvl="3"/>
            <a:r>
              <a:rPr lang="en-GB" dirty="0"/>
              <a:t>32bit or 64 bit</a:t>
            </a:r>
          </a:p>
          <a:p>
            <a:pPr lvl="3"/>
            <a:r>
              <a:rPr lang="en-GB" dirty="0"/>
              <a:t>Windows Server 2016 or later</a:t>
            </a:r>
          </a:p>
          <a:p>
            <a:pPr lvl="2"/>
            <a:r>
              <a:rPr lang="en-GB" dirty="0"/>
              <a:t>Malicious Network Traffic Prevention (IPS)</a:t>
            </a:r>
          </a:p>
          <a:p>
            <a:pPr lvl="3"/>
            <a:r>
              <a:rPr lang="en-GB" dirty="0"/>
              <a:t>Windows 8.1, Windows 10 (32/64-bit)</a:t>
            </a:r>
          </a:p>
          <a:p>
            <a:pPr lvl="3"/>
            <a:r>
              <a:rPr lang="en-GB" dirty="0"/>
              <a:t>Windows Server 2012 or later</a:t>
            </a:r>
          </a:p>
          <a:p>
            <a:pPr lvl="1"/>
            <a:r>
              <a:rPr lang="en-GB" dirty="0"/>
              <a:t>Endpoints eligible to be deployed to the early access must be running Central Endpoint Advanced and Intercept X </a:t>
            </a:r>
          </a:p>
          <a:p>
            <a:pPr lvl="1"/>
            <a:r>
              <a:rPr lang="en-GB" dirty="0"/>
              <a:t>Endpoints must have a Green health status displayed in your Sophos Central console</a:t>
            </a:r>
          </a:p>
        </p:txBody>
      </p:sp>
    </p:spTree>
    <p:extLst>
      <p:ext uri="{BB962C8B-B14F-4D97-AF65-F5344CB8AC3E}">
        <p14:creationId xmlns:p14="http://schemas.microsoft.com/office/powerpoint/2010/main" val="376051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EB896-90E9-436E-9B04-6BC27478D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879" y="3092083"/>
            <a:ext cx="6204428" cy="240428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Entering the Early Access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420130" y="1332335"/>
            <a:ext cx="5486400" cy="4967675"/>
          </a:xfrm>
        </p:spPr>
        <p:txBody>
          <a:bodyPr/>
          <a:lstStyle/>
          <a:p>
            <a:r>
              <a:rPr lang="en-GB" dirty="0"/>
              <a:t>Log into Sophos Central</a:t>
            </a:r>
          </a:p>
          <a:p>
            <a:r>
              <a:rPr lang="en-GB" dirty="0"/>
              <a:t>Click on your name at the top right corner</a:t>
            </a:r>
          </a:p>
          <a:p>
            <a:r>
              <a:rPr lang="en-GB" dirty="0"/>
              <a:t>Click on </a:t>
            </a:r>
            <a:r>
              <a:rPr lang="en-GB" b="1" i="1" dirty="0"/>
              <a:t>Early Access Programs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5351929" y="2958354"/>
            <a:ext cx="5632160" cy="857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1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8464F1-03F3-4782-9954-E36F4E622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785" y="1485658"/>
            <a:ext cx="5086350" cy="23526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Entering the Early Access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420130" y="1332335"/>
            <a:ext cx="5486400" cy="4967675"/>
          </a:xfrm>
        </p:spPr>
        <p:txBody>
          <a:bodyPr/>
          <a:lstStyle/>
          <a:p>
            <a:r>
              <a:rPr lang="en-GB" dirty="0"/>
              <a:t>Alternatively, click the link in the “Protect Network Traffic” or “AMSI protection” settings</a:t>
            </a:r>
            <a:endParaRPr lang="en-GB" b="1" i="1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689231" y="2426677"/>
            <a:ext cx="249701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A86343-07A5-4F4D-BB7B-4CAA047276D7}"/>
              </a:ext>
            </a:extLst>
          </p:cNvPr>
          <p:cNvCxnSpPr>
            <a:cxnSpLocks/>
          </p:cNvCxnSpPr>
          <p:nvPr/>
        </p:nvCxnSpPr>
        <p:spPr>
          <a:xfrm>
            <a:off x="4689231" y="2426677"/>
            <a:ext cx="2497015" cy="10023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86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5488E8-6642-4B40-94FA-73966F3E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30" y="1332335"/>
            <a:ext cx="6165435" cy="40915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130" y="1332335"/>
            <a:ext cx="5486400" cy="4967675"/>
          </a:xfrm>
        </p:spPr>
        <p:txBody>
          <a:bodyPr>
            <a:normAutofit/>
          </a:bodyPr>
          <a:lstStyle/>
          <a:p>
            <a:r>
              <a:rPr lang="en-GB" dirty="0"/>
              <a:t>You will now see the Early Access Programs screen</a:t>
            </a:r>
          </a:p>
          <a:p>
            <a:r>
              <a:rPr lang="en-GB" dirty="0"/>
              <a:t>Depending on the EAP you want to join, select the “New Endpoint Protection Features” or the “New Server Protection Features” EAP</a:t>
            </a:r>
          </a:p>
          <a:p>
            <a:r>
              <a:rPr lang="en-GB" dirty="0"/>
              <a:t>Click the button to Join the EAP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/>
          <a:lstStyle/>
          <a:p>
            <a:r>
              <a:rPr lang="en-GB" dirty="0"/>
              <a:t>2. Entering the Early Access Program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334000" y="4114800"/>
            <a:ext cx="5637825" cy="565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12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6559552-AA82-47CF-B33D-A5A657BCA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441" y="1376756"/>
            <a:ext cx="7455775" cy="38838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55" y="1332335"/>
            <a:ext cx="3849286" cy="4967675"/>
          </a:xfrm>
        </p:spPr>
        <p:txBody>
          <a:bodyPr>
            <a:normAutofit/>
          </a:bodyPr>
          <a:lstStyle/>
          <a:p>
            <a:r>
              <a:rPr lang="en-GB" dirty="0"/>
              <a:t>Click Continue on the New Endpoint or Server Protection Features description page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/>
          <a:lstStyle/>
          <a:p>
            <a:r>
              <a:rPr lang="en-GB" dirty="0"/>
              <a:t>2. Entering the Early Access Program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503947" y="2791326"/>
            <a:ext cx="8881831" cy="2266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4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55" y="1332335"/>
            <a:ext cx="3849286" cy="4967675"/>
          </a:xfrm>
        </p:spPr>
        <p:txBody>
          <a:bodyPr>
            <a:normAutofit/>
          </a:bodyPr>
          <a:lstStyle/>
          <a:p>
            <a:r>
              <a:rPr lang="en-GB" dirty="0"/>
              <a:t>You must click the ‘License Agreement’ link to read the Sophos End-user License Agreement</a:t>
            </a:r>
          </a:p>
          <a:p>
            <a:r>
              <a:rPr lang="en-GB" dirty="0"/>
              <a:t>Click ‘Accept’ to continue</a:t>
            </a:r>
          </a:p>
          <a:p>
            <a:r>
              <a:rPr lang="en-GB" dirty="0"/>
              <a:t>On the Welcome page, click the ‘Add Devices’ button to proceed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/>
          <a:lstStyle/>
          <a:p>
            <a:r>
              <a:rPr lang="en-GB" dirty="0"/>
              <a:t>2. Entering the Early Access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328" y="1520516"/>
            <a:ext cx="5515242" cy="26183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29589" y="3922295"/>
            <a:ext cx="73272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45568" y="2021305"/>
            <a:ext cx="3958390" cy="600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5EA7A58-F3F7-4352-B65C-24DD6C2AC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911" y="4266675"/>
            <a:ext cx="7121355" cy="189202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71242C-3092-41DD-96C0-AE11304FA0F2}"/>
              </a:ext>
            </a:extLst>
          </p:cNvPr>
          <p:cNvCxnSpPr>
            <a:cxnSpLocks/>
          </p:cNvCxnSpPr>
          <p:nvPr/>
        </p:nvCxnSpPr>
        <p:spPr>
          <a:xfrm>
            <a:off x="3320567" y="5282606"/>
            <a:ext cx="7595789" cy="486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8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130" y="1332335"/>
            <a:ext cx="4873765" cy="4967675"/>
          </a:xfrm>
        </p:spPr>
        <p:txBody>
          <a:bodyPr>
            <a:normAutofit/>
          </a:bodyPr>
          <a:lstStyle/>
          <a:p>
            <a:r>
              <a:rPr lang="en-GB" dirty="0"/>
              <a:t>You can now see a list of eligible devices and those which are assigned to the Early Access program</a:t>
            </a:r>
          </a:p>
          <a:p>
            <a:r>
              <a:rPr lang="en-GB" dirty="0"/>
              <a:t>To assign a device to the EAP click on it and then click on </a:t>
            </a:r>
          </a:p>
          <a:p>
            <a:r>
              <a:rPr lang="en-GB" dirty="0"/>
              <a:t>When you are finished, click on </a:t>
            </a:r>
            <a:r>
              <a:rPr lang="en-GB" b="1" i="1" dirty="0"/>
              <a:t>Save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095" y="3348847"/>
            <a:ext cx="558800" cy="495300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>
            <a:normAutofit/>
          </a:bodyPr>
          <a:lstStyle/>
          <a:p>
            <a:r>
              <a:rPr lang="en-GB" dirty="0"/>
              <a:t>3. Manage devices and confirm deployment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1543B-1E5D-4813-BFB5-84CFBB1B3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909" y="1198605"/>
            <a:ext cx="6530160" cy="40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379"/>
      </p:ext>
    </p:extLst>
  </p:cSld>
  <p:clrMapOvr>
    <a:masterClrMapping/>
  </p:clrMapOvr>
</p:sld>
</file>

<file path=ppt/theme/theme1.xml><?xml version="1.0" encoding="utf-8"?>
<a:theme xmlns:a="http://schemas.openxmlformats.org/drawingml/2006/main" name="Sophos">
  <a:themeElements>
    <a:clrScheme name="Sophos Color Palette">
      <a:dk1>
        <a:srgbClr val="5A5A5A"/>
      </a:dk1>
      <a:lt1>
        <a:srgbClr val="FFFFFF"/>
      </a:lt1>
      <a:dk2>
        <a:srgbClr val="102939"/>
      </a:dk2>
      <a:lt2>
        <a:srgbClr val="6EB4E7"/>
      </a:lt2>
      <a:accent1>
        <a:srgbClr val="005EB8"/>
      </a:accent1>
      <a:accent2>
        <a:srgbClr val="0090DD"/>
      </a:accent2>
      <a:accent3>
        <a:srgbClr val="FF8300"/>
      </a:accent3>
      <a:accent4>
        <a:srgbClr val="3FAE29"/>
      </a:accent4>
      <a:accent5>
        <a:srgbClr val="00ABC7"/>
      </a:accent5>
      <a:accent6>
        <a:srgbClr val="003D7A"/>
      </a:accent6>
      <a:hlink>
        <a:srgbClr val="005EB8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ophos">
  <a:themeElements>
    <a:clrScheme name="Sophos Color Palette">
      <a:dk1>
        <a:srgbClr val="5A5A5A"/>
      </a:dk1>
      <a:lt1>
        <a:srgbClr val="FFFFFF"/>
      </a:lt1>
      <a:dk2>
        <a:srgbClr val="102939"/>
      </a:dk2>
      <a:lt2>
        <a:srgbClr val="6EB4E7"/>
      </a:lt2>
      <a:accent1>
        <a:srgbClr val="005EB8"/>
      </a:accent1>
      <a:accent2>
        <a:srgbClr val="0090DD"/>
      </a:accent2>
      <a:accent3>
        <a:srgbClr val="FF8300"/>
      </a:accent3>
      <a:accent4>
        <a:srgbClr val="3FAE29"/>
      </a:accent4>
      <a:accent5>
        <a:srgbClr val="00ABC7"/>
      </a:accent5>
      <a:accent6>
        <a:srgbClr val="003D7A"/>
      </a:accent6>
      <a:hlink>
        <a:srgbClr val="005EB8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26189</TotalTime>
  <Words>650</Words>
  <Application>Microsoft Office PowerPoint</Application>
  <PresentationFormat>Widescreen</PresentationFormat>
  <Paragraphs>70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Franklin Gothic Demi</vt:lpstr>
      <vt:lpstr>LucidaGrande</vt:lpstr>
      <vt:lpstr>Wingdings</vt:lpstr>
      <vt:lpstr>Sophos</vt:lpstr>
      <vt:lpstr>1_Sophos</vt:lpstr>
      <vt:lpstr>Sophos “New Endpoint Protection Features” and “New Server Protection Features” Early Access Program</vt:lpstr>
      <vt:lpstr>Summary</vt:lpstr>
      <vt:lpstr>1. Prepare devices</vt:lpstr>
      <vt:lpstr>2. Entering the Early Access Program</vt:lpstr>
      <vt:lpstr>2. Entering the Early Access Program</vt:lpstr>
      <vt:lpstr>2. Entering the Early Access Program</vt:lpstr>
      <vt:lpstr>2. Entering the Early Access Program</vt:lpstr>
      <vt:lpstr>2. Entering the Early Access Program</vt:lpstr>
      <vt:lpstr>3. Manage devices and confirm deployment</vt:lpstr>
      <vt:lpstr>3. Manage devices and confirm deployment</vt:lpstr>
      <vt:lpstr>Next steps - join the New Endpoint/Server Protection Features Early Access Preview community</vt:lpstr>
      <vt:lpstr>Need to provide feedback now?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HitmanPro.Alert: License</dc:title>
  <dc:creator>Jonathan Giffard</dc:creator>
  <cp:lastModifiedBy>Vincent Vanbiervliet</cp:lastModifiedBy>
  <cp:revision>1063</cp:revision>
  <cp:lastPrinted>2016-03-23T18:25:27Z</cp:lastPrinted>
  <dcterms:created xsi:type="dcterms:W3CDTF">2016-02-25T00:56:08Z</dcterms:created>
  <dcterms:modified xsi:type="dcterms:W3CDTF">2019-10-03T07:36:29Z</dcterms:modified>
</cp:coreProperties>
</file>